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5.jpeg" ContentType="image/jpeg"/>
  <Override PartName="/ppt/media/image27.jpeg" ContentType="image/jpeg"/>
  <Override PartName="/ppt/media/image61.jpeg" ContentType="image/jpeg"/>
  <Override PartName="/ppt/media/image66.jpeg" ContentType="image/jpeg"/>
  <Override PartName="/ppt/media/image39.jpeg" ContentType="image/jpeg"/>
  <Override PartName="/ppt/media/image40.jpeg" ContentType="image/jpeg"/>
  <Override PartName="/ppt/media/image46.gif" ContentType="image/gif"/>
  <Override PartName="/ppt/media/image12.jpeg" ContentType="image/jpeg"/>
  <Override PartName="/ppt/media/image45.jpeg" ContentType="image/jpeg"/>
  <Override PartName="/ppt/media/image58.png" ContentType="image/png"/>
  <Override PartName="/ppt/media/image52.jpeg" ContentType="image/jpeg"/>
  <Override PartName="/ppt/media/image17.jpeg" ContentType="image/jpeg"/>
  <Override PartName="/ppt/media/image2.jpeg" ContentType="image/jpeg"/>
  <Override PartName="/ppt/media/image57.jpeg" ContentType="image/jpeg"/>
  <Override PartName="/ppt/media/image67.png" ContentType="image/png"/>
  <Override PartName="/ppt/media/image29.jpeg" ContentType="image/jpeg"/>
  <Override PartName="/ppt/media/image23.gif" ContentType="image/gif"/>
  <Override PartName="/ppt/media/image63.jpeg" ContentType="image/jpeg"/>
  <Override PartName="/ppt/media/image30.jpeg" ContentType="image/jpeg"/>
  <Override PartName="/ppt/media/image35.jpeg" ContentType="image/jpeg"/>
  <Override PartName="/ppt/media/image42.jpeg" ContentType="image/jpeg"/>
  <Override PartName="/ppt/media/image14.jpeg" ContentType="image/jpeg"/>
  <Override PartName="/ppt/media/image47.jpeg" ContentType="image/jpeg"/>
  <Override PartName="/ppt/media/image54.jpeg" ContentType="image/jpeg"/>
  <Override PartName="/ppt/media/image21.jpeg" ContentType="image/jpeg"/>
  <Override PartName="/ppt/media/image19.jpeg" ContentType="image/jpeg"/>
  <Override PartName="/ppt/media/image4.jpeg" ContentType="image/jpeg"/>
  <Override PartName="/ppt/media/image59.jpeg" ContentType="image/jpeg"/>
  <Override PartName="/ppt/media/image62.png" ContentType="image/png"/>
  <Override PartName="/ppt/media/image60.jpeg" ContentType="image/jpeg"/>
  <Override PartName="/ppt/media/image7.png" ContentType="image/png"/>
  <Override PartName="/ppt/media/image9.jpeg" ContentType="image/jpeg"/>
  <Override PartName="/ppt/media/image65.jpeg" ContentType="image/jpeg"/>
  <Override PartName="/ppt/media/image32.jpeg" ContentType="image/jpeg"/>
  <Override PartName="/ppt/media/image38.jpeg" ContentType="image/jpeg"/>
  <Override PartName="/ppt/media/image37.jpeg" ContentType="image/jpeg"/>
  <Override PartName="/ppt/media/image44.jpeg" ContentType="image/jpeg"/>
  <Override PartName="/ppt/media/image11.jpeg" ContentType="image/jpeg"/>
  <Override PartName="/ppt/media/image51.jpeg" ContentType="image/jpeg"/>
  <Override PartName="/ppt/media/image16.jpeg" ContentType="image/jpeg"/>
  <Override PartName="/ppt/media/image49.jpeg" ContentType="image/jpeg"/>
  <Override PartName="/ppt/media/image1.jpeg" ContentType="image/jpeg"/>
  <Override PartName="/ppt/media/image56.jpeg" ContentType="image/jpeg"/>
  <Override PartName="/ppt/media/image6.jpeg" ContentType="image/jpeg"/>
  <Override PartName="/ppt/media/image28.jpeg" ContentType="image/jpeg"/>
  <Override PartName="/ppt/media/image22.gif" ContentType="image/gif"/>
  <Override PartName="/ppt/media/image34.jpeg" ContentType="image/jpeg"/>
  <Override PartName="/ppt/media/image41.jpeg" ContentType="image/jpeg"/>
  <Override PartName="/ppt/media/image13.jpeg" ContentType="image/jpeg"/>
  <Override PartName="/ppt/media/image53.jpeg" ContentType="image/jpeg"/>
  <Override PartName="/ppt/media/image20.jpeg" ContentType="image/jpeg"/>
  <Override PartName="/ppt/media/image18.jpeg" ContentType="image/jpeg"/>
  <Override PartName="/ppt/media/image3.jpeg" ContentType="image/jpeg"/>
  <Override PartName="/ppt/media/image24.gif" ContentType="image/gif"/>
  <Override PartName="/ppt/media/image25.jpeg" ContentType="image/jpeg"/>
  <Override PartName="/ppt/media/image8.jpeg" ContentType="image/jpeg"/>
  <Override PartName="/ppt/media/image33.gif" ContentType="image/gif"/>
  <Override PartName="/ppt/media/image64.jpeg" ContentType="image/jpeg"/>
  <Override PartName="/ppt/media/image31.jpeg" ContentType="image/jpeg"/>
  <Override PartName="/ppt/media/image36.jpeg" ContentType="image/jpeg"/>
  <Override PartName="/ppt/media/image26.gif" ContentType="image/gif"/>
  <Override PartName="/ppt/media/image10.jpeg" ContentType="image/jpeg"/>
  <Override PartName="/ppt/media/image43.jpeg" ContentType="image/jpeg"/>
  <Override PartName="/ppt/media/image50.jpeg" ContentType="image/jpeg"/>
  <Override PartName="/ppt/media/image15.jpeg" ContentType="image/jpeg"/>
  <Override PartName="/ppt/media/image48.jpeg" ContentType="image/jpeg"/>
  <Override PartName="/ppt/media/image55.jpeg" ContentType="image/jpeg"/>
  <Override PartName="/ppt/slideLayouts/slideLayout3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18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.xml.rels" ContentType="application/vnd.openxmlformats-package.relationships+xml"/>
  <Override PartName="/ppt/slideLayouts/slideLayout7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9.xml" ContentType="application/vnd.openxmlformats-officedocument.presentationml.slideLayout+xml"/>
  <Override PartName="/ppt/presentation.xml" ContentType="application/vnd.openxmlformats-officedocument.presentationml.presentation.main+xml"/>
  <Override PartName="/ppt/slides/_rels/slide28.xml.rels" ContentType="application/vnd.openxmlformats-package.relationships+xml"/>
  <Override PartName="/ppt/slides/_rels/slide12.xml.rels" ContentType="application/vnd.openxmlformats-package.relationships+xml"/>
  <Override PartName="/ppt/slides/_rels/slide10.xml.rels" ContentType="application/vnd.openxmlformats-package.relationships+xml"/>
  <Override PartName="/ppt/slides/_rels/slide31.xml.rels" ContentType="application/vnd.openxmlformats-package.relationships+xml"/>
  <Override PartName="/ppt/slides/_rels/slide2.xml.rels" ContentType="application/vnd.openxmlformats-package.relationships+xml"/>
  <Override PartName="/ppt/slides/_rels/slide18.xml.rels" ContentType="application/vnd.openxmlformats-package.relationships+xml"/>
  <Override PartName="/ppt/slides/_rels/slide16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29.xml.rels" ContentType="application/vnd.openxmlformats-package.relationships+xml"/>
  <Override PartName="/ppt/slides/_rels/slide27.xml.rels" ContentType="application/vnd.openxmlformats-package.relationships+xml"/>
  <Override PartName="/ppt/slides/_rels/slide13.xml.rels" ContentType="application/vnd.openxmlformats-package.relationships+xml"/>
  <Override PartName="/ppt/slides/_rels/slide11.xml.rels" ContentType="application/vnd.openxmlformats-package.relationships+xml"/>
  <Override PartName="/ppt/slides/_rels/slide30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19.xml.rels" ContentType="application/vnd.openxmlformats-package.relationships+xml"/>
  <Override PartName="/ppt/slides/_rels/slide17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0.xml.rels" ContentType="application/vnd.openxmlformats-package.relationships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2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7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6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7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2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80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5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6" name="PlaceHolder 4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7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0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3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92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0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1" name="PlaceHolder 4"/>
          <p:cNvSpPr>
            <a:spLocks noGrp="1"/>
          </p:cNvSpPr>
          <p:nvPr>
            <p:ph type="body"/>
          </p:nvPr>
        </p:nvSpPr>
        <p:spPr>
          <a:xfrm>
            <a:off x="467352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5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33280"/>
            <a:ext cx="8229240" cy="122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3520" y="1604520"/>
            <a:ext cx="40154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22852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21920" y="1371600"/>
            <a:ext cx="8229240" cy="1828440"/>
          </a:xfrm>
          <a:prstGeom prst="rect">
            <a:avLst/>
          </a:prstGeom>
        </p:spPr>
        <p:txBody>
          <a:bodyPr anchor="b" bIns="0" lIns="45720" rIns="45720" tIns="0"/>
          <a:p>
            <a:pPr>
              <a:lnSpc>
                <a:spcPct val="100000"/>
              </a:lnSpc>
            </a:pPr>
            <a:r>
              <a:rPr b="1" lang="ru-RU" sz="4800">
                <a:latin typeface="Lucida San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416640"/>
            <a:ext cx="2133360" cy="36468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lnSpc>
                <a:spcPct val="100000"/>
              </a:lnSpc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22.3.15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416640"/>
            <a:ext cx="2895120" cy="36468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7924680" y="6416640"/>
            <a:ext cx="761760" cy="364680"/>
          </a:xfrm>
          <a:prstGeom prst="rect">
            <a:avLst/>
          </a:prstGeom>
        </p:spPr>
        <p:txBody>
          <a:bodyPr anchor="b" bIns="45000" lIns="0" rIns="0" tIns="45000"/>
          <a:p>
            <a:pPr algn="r">
              <a:lnSpc>
                <a:spcPct val="100000"/>
              </a:lnSpc>
            </a:pPr>
            <a:fld id="{DE454F07-9183-4DE2-BD6E-16520D81EE05}" type="slidenum">
              <a:rPr lang="ru-RU" sz="12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dt"/>
          </p:nvPr>
        </p:nvSpPr>
        <p:spPr>
          <a:xfrm>
            <a:off x="457200" y="6416640"/>
            <a:ext cx="2133360" cy="36468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lnSpc>
                <a:spcPct val="100000"/>
              </a:lnSpc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22.3.15</a:t>
            </a:r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ftr"/>
          </p:nvPr>
        </p:nvSpPr>
        <p:spPr>
          <a:xfrm>
            <a:off x="3124080" y="6416640"/>
            <a:ext cx="2895120" cy="36468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40" name="PlaceHolder 4"/>
          <p:cNvSpPr>
            <a:spLocks noGrp="1"/>
          </p:cNvSpPr>
          <p:nvPr>
            <p:ph type="sldNum"/>
          </p:nvPr>
        </p:nvSpPr>
        <p:spPr>
          <a:xfrm>
            <a:off x="7924680" y="6416640"/>
            <a:ext cx="761760" cy="364680"/>
          </a:xfrm>
          <a:prstGeom prst="rect">
            <a:avLst/>
          </a:prstGeom>
        </p:spPr>
        <p:txBody>
          <a:bodyPr anchor="b" bIns="45000" lIns="0" rIns="0" tIns="45000"/>
          <a:p>
            <a:pPr algn="r">
              <a:lnSpc>
                <a:spcPct val="100000"/>
              </a:lnSpc>
            </a:pPr>
            <a:fld id="{321A7FDA-9287-440A-9953-D95132BA21B3}" type="slidenum">
              <a:rPr lang="ru-RU" sz="12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>
              <a:lnSpc>
                <a:spcPct val="100000"/>
              </a:lnSpc>
            </a:pPr>
            <a:r>
              <a:rPr b="1" lang="ru-RU" sz="4100">
                <a:latin typeface="Lucida San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750600"/>
          </a:xfrm>
          <a:prstGeom prst="rect">
            <a:avLst/>
          </a:prstGeom>
        </p:spPr>
        <p:txBody>
          <a:bodyPr anchor="ctr"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750600"/>
          </a:xfrm>
          <a:prstGeom prst="rect">
            <a:avLst/>
          </a:prstGeom>
        </p:spPr>
        <p:txBody>
          <a:bodyPr anchor="ctr"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2362320"/>
            <a:ext cx="4039920" cy="376344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16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16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45080" y="2362320"/>
            <a:ext cx="4041360" cy="3763440"/>
          </a:xfrm>
          <a:prstGeom prst="rect">
            <a:avLst/>
          </a:prstGeom>
        </p:spPr>
        <p:txBody>
          <a:bodyPr anchor="b" bIns="45000" lIns="0" rIns="0" tIns="45000"/>
          <a:p>
            <a:pPr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16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16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79" name="PlaceHolder 6"/>
          <p:cNvSpPr>
            <a:spLocks noGrp="1"/>
          </p:cNvSpPr>
          <p:nvPr>
            <p:ph type="dt"/>
          </p:nvPr>
        </p:nvSpPr>
        <p:spPr>
          <a:xfrm>
            <a:off x="457200" y="6416640"/>
            <a:ext cx="2133360" cy="36468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lnSpc>
                <a:spcPct val="100000"/>
              </a:lnSpc>
            </a:pPr>
            <a:r>
              <a:rPr lang="ru-RU" sz="2400">
                <a:solidFill>
                  <a:srgbClr val="bcbcbc"/>
                </a:solidFill>
                <a:latin typeface="Book Antiqua"/>
              </a:rPr>
              <a:t>22.3.15</a:t>
            </a:r>
            <a:endParaRPr/>
          </a:p>
        </p:txBody>
      </p:sp>
      <p:sp>
        <p:nvSpPr>
          <p:cNvPr id="80" name="PlaceHolder 7"/>
          <p:cNvSpPr>
            <a:spLocks noGrp="1"/>
          </p:cNvSpPr>
          <p:nvPr>
            <p:ph type="ftr"/>
          </p:nvPr>
        </p:nvSpPr>
        <p:spPr>
          <a:xfrm>
            <a:off x="3124080" y="6416640"/>
            <a:ext cx="2895120" cy="36468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81" name="PlaceHolder 8"/>
          <p:cNvSpPr>
            <a:spLocks noGrp="1"/>
          </p:cNvSpPr>
          <p:nvPr>
            <p:ph type="sldNum"/>
          </p:nvPr>
        </p:nvSpPr>
        <p:spPr>
          <a:xfrm>
            <a:off x="7924680" y="6416640"/>
            <a:ext cx="761760" cy="364680"/>
          </a:xfrm>
          <a:prstGeom prst="rect">
            <a:avLst/>
          </a:prstGeom>
        </p:spPr>
        <p:txBody>
          <a:bodyPr anchor="b" bIns="45000" lIns="0" rIns="0" tIns="45000"/>
          <a:p>
            <a:pPr>
              <a:lnSpc>
                <a:spcPct val="100000"/>
              </a:lnSpc>
            </a:pPr>
            <a:fld id="{9682DC0F-D521-46AA-8C3C-318C3859E8F1}" type="slidenum">
              <a:rPr lang="ru-RU" sz="24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dt"/>
          </p:nvPr>
        </p:nvSpPr>
        <p:spPr>
          <a:xfrm>
            <a:off x="457200" y="6416640"/>
            <a:ext cx="2133360" cy="36468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lnSpc>
                <a:spcPct val="100000"/>
              </a:lnSpc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22.3.15</a:t>
            </a:r>
            <a:endParaRPr/>
          </a:p>
        </p:txBody>
      </p:sp>
      <p:sp>
        <p:nvSpPr>
          <p:cNvPr id="115" name="PlaceHolder 2"/>
          <p:cNvSpPr>
            <a:spLocks noGrp="1"/>
          </p:cNvSpPr>
          <p:nvPr>
            <p:ph type="ftr"/>
          </p:nvPr>
        </p:nvSpPr>
        <p:spPr>
          <a:xfrm>
            <a:off x="3124080" y="6416640"/>
            <a:ext cx="2895120" cy="36468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116" name="PlaceHolder 3"/>
          <p:cNvSpPr>
            <a:spLocks noGrp="1"/>
          </p:cNvSpPr>
          <p:nvPr>
            <p:ph type="sldNum"/>
          </p:nvPr>
        </p:nvSpPr>
        <p:spPr>
          <a:xfrm>
            <a:off x="7924680" y="6416640"/>
            <a:ext cx="761760" cy="364680"/>
          </a:xfrm>
          <a:prstGeom prst="rect">
            <a:avLst/>
          </a:prstGeom>
        </p:spPr>
        <p:txBody>
          <a:bodyPr anchor="b" bIns="45000" lIns="0" rIns="0" tIns="45000"/>
          <a:p>
            <a:pPr algn="r">
              <a:lnSpc>
                <a:spcPct val="100000"/>
              </a:lnSpc>
            </a:pPr>
            <a:fld id="{7D80DFF9-9463-45B2-99F1-83FCB0628AA5}" type="slidenum">
              <a:rPr lang="ru-RU" sz="12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  <p:sp>
        <p:nvSpPr>
          <p:cNvPr id="11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708800"/>
          </a:xfrm>
          <a:prstGeom prst="rect">
            <a:avLst/>
          </a:prstGeom>
        </p:spPr>
        <p:txBody>
          <a:bodyPr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200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153" name="PlaceHolder 3"/>
          <p:cNvSpPr>
            <a:spLocks noGrp="1"/>
          </p:cNvSpPr>
          <p:nvPr>
            <p:ph type="dt"/>
          </p:nvPr>
        </p:nvSpPr>
        <p:spPr>
          <a:xfrm>
            <a:off x="457200" y="6416640"/>
            <a:ext cx="2133360" cy="36468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lnSpc>
                <a:spcPct val="100000"/>
              </a:lnSpc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22.3.15</a:t>
            </a:r>
            <a:endParaRPr/>
          </a:p>
        </p:txBody>
      </p:sp>
      <p:sp>
        <p:nvSpPr>
          <p:cNvPr id="154" name="PlaceHolder 4"/>
          <p:cNvSpPr>
            <a:spLocks noGrp="1"/>
          </p:cNvSpPr>
          <p:nvPr>
            <p:ph type="ftr"/>
          </p:nvPr>
        </p:nvSpPr>
        <p:spPr>
          <a:xfrm>
            <a:off x="3124080" y="6416640"/>
            <a:ext cx="2895120" cy="36468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155" name="PlaceHolder 5"/>
          <p:cNvSpPr>
            <a:spLocks noGrp="1"/>
          </p:cNvSpPr>
          <p:nvPr>
            <p:ph type="sldNum"/>
          </p:nvPr>
        </p:nvSpPr>
        <p:spPr>
          <a:xfrm>
            <a:off x="7924680" y="6416640"/>
            <a:ext cx="761760" cy="364680"/>
          </a:xfrm>
          <a:prstGeom prst="rect">
            <a:avLst/>
          </a:prstGeom>
        </p:spPr>
        <p:txBody>
          <a:bodyPr anchor="b" bIns="45000" lIns="0" rIns="0" tIns="45000"/>
          <a:p>
            <a:pPr algn="r">
              <a:lnSpc>
                <a:spcPct val="100000"/>
              </a:lnSpc>
            </a:pPr>
            <a:fld id="{45A9F493-68A1-46F7-84CE-D02F838B5457}" type="slidenum">
              <a:rPr lang="ru-RU" sz="12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9240" cy="113940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2188800"/>
          </a:xfrm>
          <a:prstGeom prst="rect">
            <a:avLst/>
          </a:prstGeom>
        </p:spPr>
        <p:txBody>
          <a:bodyPr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200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218880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200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457200" y="3941640"/>
            <a:ext cx="4038120" cy="2188800"/>
          </a:xfrm>
          <a:prstGeom prst="rect">
            <a:avLst/>
          </a:prstGeom>
        </p:spPr>
        <p:txBody>
          <a:bodyPr anchor="b" bIns="45000" lIns="90000" rIns="90000" tIns="45000"/>
          <a:p>
            <a:pPr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200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192" name="PlaceHolder 5"/>
          <p:cNvSpPr>
            <a:spLocks noGrp="1"/>
          </p:cNvSpPr>
          <p:nvPr>
            <p:ph type="body"/>
          </p:nvPr>
        </p:nvSpPr>
        <p:spPr>
          <a:xfrm>
            <a:off x="4648320" y="3941640"/>
            <a:ext cx="4038120" cy="2188800"/>
          </a:xfrm>
          <a:prstGeom prst="rect">
            <a:avLst/>
          </a:prstGeom>
        </p:spPr>
        <p:txBody>
          <a:bodyPr anchor="b" bIns="45000" lIns="0" rIns="0" tIns="45000"/>
          <a:p>
            <a:pPr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1200">
                <a:solidFill>
                  <a:srgbClr val="bcbcbc"/>
                </a:solidFill>
                <a:latin typeface="Book Antiqu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400">
                <a:solidFill>
                  <a:srgbClr val="ffffff"/>
                </a:solidFill>
                <a:latin typeface="Book Antiqu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200">
                <a:solidFill>
                  <a:srgbClr val="ffffff"/>
                </a:solidFill>
                <a:latin typeface="Book Antiqu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Пятый уровень</a:t>
            </a:r>
            <a:endParaRPr/>
          </a:p>
        </p:txBody>
      </p:sp>
      <p:sp>
        <p:nvSpPr>
          <p:cNvPr id="193" name="PlaceHolder 6"/>
          <p:cNvSpPr>
            <a:spLocks noGrp="1"/>
          </p:cNvSpPr>
          <p:nvPr>
            <p:ph type="dt"/>
          </p:nvPr>
        </p:nvSpPr>
        <p:spPr>
          <a:xfrm>
            <a:off x="457200" y="6248520"/>
            <a:ext cx="2133360" cy="45684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194" name="PlaceHolder 7"/>
          <p:cNvSpPr>
            <a:spLocks noGrp="1"/>
          </p:cNvSpPr>
          <p:nvPr>
            <p:ph type="ftr"/>
          </p:nvPr>
        </p:nvSpPr>
        <p:spPr>
          <a:xfrm>
            <a:off x="3124080" y="6248520"/>
            <a:ext cx="2895120" cy="456840"/>
          </a:xfrm>
          <a:prstGeom prst="rect">
            <a:avLst/>
          </a:prstGeom>
        </p:spPr>
        <p:txBody>
          <a:bodyPr anchor="b" bIns="45000" lIns="90000" rIns="90000" tIns="45000"/>
          <a:p>
            <a:endParaRPr/>
          </a:p>
        </p:txBody>
      </p:sp>
      <p:sp>
        <p:nvSpPr>
          <p:cNvPr id="195" name="PlaceHolder 8"/>
          <p:cNvSpPr>
            <a:spLocks noGrp="1"/>
          </p:cNvSpPr>
          <p:nvPr>
            <p:ph type="sldNum"/>
          </p:nvPr>
        </p:nvSpPr>
        <p:spPr>
          <a:xfrm>
            <a:off x="6553080" y="6248520"/>
            <a:ext cx="2133360" cy="456840"/>
          </a:xfrm>
          <a:prstGeom prst="rect">
            <a:avLst/>
          </a:prstGeom>
        </p:spPr>
        <p:txBody>
          <a:bodyPr anchor="b" bIns="45000" lIns="0" rIns="0" tIns="45000"/>
          <a:p>
            <a:pPr>
              <a:lnSpc>
                <a:spcPct val="100000"/>
              </a:lnSpc>
            </a:pPr>
            <a:fld id="{2A4350B4-C29A-424B-8ACB-85D85CE38967}" type="slidenum">
              <a:rPr lang="ru-RU" sz="1200">
                <a:solidFill>
                  <a:srgbClr val="bcbcbc"/>
                </a:solidFill>
                <a:latin typeface="Book Antiqua"/>
              </a:rPr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2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8000"/>
          </a:xfrm>
          <a:prstGeom prst="rect">
            <a:avLst/>
          </a:prstGeom>
        </p:spPr>
      </p:pic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231" name="PlaceHolder 3"/>
          <p:cNvSpPr>
            <a:spLocks noGrp="1"/>
          </p:cNvSpPr>
          <p:nvPr>
            <p:ph type="dt"/>
          </p:nvPr>
        </p:nvSpPr>
        <p:spPr>
          <a:xfrm>
            <a:off x="457200" y="6247440"/>
            <a:ext cx="2130120" cy="47268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 sz="1400">
                <a:solidFill>
                  <a:srgbClr val="ffffff"/>
                </a:solidFill>
              </a:rPr>
              <a:t>&lt;дата/время&gt;</a:t>
            </a:r>
            <a:endParaRPr/>
          </a:p>
        </p:txBody>
      </p:sp>
      <p:sp>
        <p:nvSpPr>
          <p:cNvPr id="232" name="PlaceHolder 4"/>
          <p:cNvSpPr>
            <a:spLocks noGrp="1"/>
          </p:cNvSpPr>
          <p:nvPr>
            <p:ph type="ftr"/>
          </p:nvPr>
        </p:nvSpPr>
        <p:spPr>
          <a:xfrm>
            <a:off x="3126960" y="6247440"/>
            <a:ext cx="2898000" cy="472680"/>
          </a:xfrm>
          <a:prstGeom prst="rect">
            <a:avLst/>
          </a:prstGeom>
        </p:spPr>
        <p:txBody>
          <a:bodyPr bIns="0" lIns="0" rIns="0" tIns="0" wrap="none"/>
          <a:p>
            <a:pPr algn="ctr"/>
            <a:r>
              <a:rPr lang="ru-RU" sz="1400">
                <a:solidFill>
                  <a:srgbClr val="ffffff"/>
                </a:solidFill>
              </a:rPr>
              <a:t>&lt;нижний колонтитул&gt;</a:t>
            </a:r>
            <a:endParaRPr/>
          </a:p>
        </p:txBody>
      </p:sp>
      <p:sp>
        <p:nvSpPr>
          <p:cNvPr id="233" name="PlaceHolder 5"/>
          <p:cNvSpPr>
            <a:spLocks noGrp="1"/>
          </p:cNvSpPr>
          <p:nvPr>
            <p:ph type="sldNum"/>
          </p:nvPr>
        </p:nvSpPr>
        <p:spPr>
          <a:xfrm>
            <a:off x="6555960" y="6247440"/>
            <a:ext cx="2130120" cy="472680"/>
          </a:xfrm>
          <a:prstGeom prst="rect">
            <a:avLst/>
          </a:prstGeom>
        </p:spPr>
        <p:txBody>
          <a:bodyPr bIns="0" lIns="0" rIns="0" tIns="0" wrap="none"/>
          <a:p>
            <a:pPr algn="r"/>
            <a:fld id="{29E0BE22-111E-4996-A199-4333A8D4AB87}" type="slidenum">
              <a:rPr lang="ru-RU" sz="1400">
                <a:solidFill>
                  <a:srgbClr val="ffffff"/>
                </a:solidFill>
              </a:rPr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7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7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gif"/><Relationship Id="rId2" Type="http://schemas.openxmlformats.org/officeDocument/2006/relationships/image" Target="../media/image23.gif"/><Relationship Id="rId3" Type="http://schemas.openxmlformats.org/officeDocument/2006/relationships/image" Target="../media/image24.gif"/><Relationship Id="rId4" Type="http://schemas.openxmlformats.org/officeDocument/2006/relationships/slideLayout" Target="../slideLayouts/slideLayout7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gif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7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7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slideLayout" Target="../slideLayouts/slideLayout7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3.gif"/><Relationship Id="rId2" Type="http://schemas.openxmlformats.org/officeDocument/2006/relationships/image" Target="../media/image34.jpeg"/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5" Type="http://schemas.openxmlformats.org/officeDocument/2006/relationships/slideLayout" Target="../slideLayouts/slideLayout7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7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hyperlink" Target="http://www.wikiznanie.ru/ru-wz/index.php/%D0%93%D1%80%D0%B5%D1%87%D0%B5%D1%81%D0%BA%D0%B8%D0%B9_%D1%8F%D0%B7%D1%8B%D0%BA" TargetMode="External"/><Relationship Id="rId3" Type="http://schemas.openxmlformats.org/officeDocument/2006/relationships/hyperlink" Target="http://www.wikiznanie.ru/ru-wz/index.php/%D0%AD%D0%BE%D0%BB" TargetMode="External"/><Relationship Id="rId4" Type="http://schemas.openxmlformats.org/officeDocument/2006/relationships/hyperlink" Target="http://www.wikiznanie.ru/ru-wz/index.php/%D0%9F%D0%B0%D1%80" TargetMode="External"/><Relationship Id="rId5" Type="http://schemas.openxmlformats.org/officeDocument/2006/relationships/hyperlink" Target="http://www.wikiznanie.ru/ru-wz/index.php/%D0%A2%D1%83%D1%80%D0%B1%D0%B8%D0%BD%D0%B0" TargetMode="External"/><Relationship Id="rId6" Type="http://schemas.openxmlformats.org/officeDocument/2006/relationships/hyperlink" Target="http://www.wikiznanie.ru/ru-wz/index.php?title=%D0%93%D0%B5%D1%80%D0%BE%D0%BD_%D0%90%D0%BB%D0%B5%D0%BA%D1%81%D0%B0%D0%BD%D0%B4%D1%80%D0%B8%D0%B9%D1%81%D0%BA%D0%B8%D0%B9&amp;action=edit" TargetMode="External"/><Relationship Id="rId7" Type="http://schemas.openxmlformats.org/officeDocument/2006/relationships/image" Target="../media/image10.jpeg"/><Relationship Id="rId8" Type="http://schemas.openxmlformats.org/officeDocument/2006/relationships/slideLayout" Target="../slideLayouts/slideLayout7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slideLayout" Target="../slideLayouts/slideLayout7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gif"/><Relationship Id="rId6" Type="http://schemas.openxmlformats.org/officeDocument/2006/relationships/slideLayout" Target="../slideLayouts/slideLayout7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48.jpeg"/><Relationship Id="rId3" Type="http://schemas.openxmlformats.org/officeDocument/2006/relationships/slideLayout" Target="../slideLayouts/slideLayout7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image" Target="../media/image50.jpeg"/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5" Type="http://schemas.openxmlformats.org/officeDocument/2006/relationships/slideLayout" Target="../slideLayouts/slideLayout7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image" Target="../media/image54.jpeg"/><Relationship Id="rId3" Type="http://schemas.openxmlformats.org/officeDocument/2006/relationships/image" Target="../media/image55.jpeg"/><Relationship Id="rId4" Type="http://schemas.openxmlformats.org/officeDocument/2006/relationships/slideLayout" Target="../slideLayouts/slideLayout7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slideLayout" Target="../slideLayouts/slideLayout7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slideLayout" Target="../slideLayouts/slideLayout7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7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jpeg"/><Relationship Id="rId3" Type="http://schemas.openxmlformats.org/officeDocument/2006/relationships/image" Target="../media/image61.jpeg"/><Relationship Id="rId4" Type="http://schemas.openxmlformats.org/officeDocument/2006/relationships/slideLayout" Target="../slideLayouts/slideLayout7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7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7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image" Target="../media/image64.jpeg"/><Relationship Id="rId3" Type="http://schemas.openxmlformats.org/officeDocument/2006/relationships/image" Target="../media/image65.jpeg"/><Relationship Id="rId4" Type="http://schemas.openxmlformats.org/officeDocument/2006/relationships/image" Target="../media/image66.jpeg"/><Relationship Id="rId5" Type="http://schemas.openxmlformats.org/officeDocument/2006/relationships/image" Target="../media/image67.png"/><Relationship Id="rId6" Type="http://schemas.openxmlformats.org/officeDocument/2006/relationships/slideLayout" Target="../slideLayouts/slideLayout8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7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7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7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7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7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421920" y="428760"/>
            <a:ext cx="8229240" cy="1285560"/>
          </a:xfrm>
          <a:prstGeom prst="rect">
            <a:avLst/>
          </a:prstGeom>
        </p:spPr>
        <p:txBody>
          <a:bodyPr anchor="b" bIns="0" lIns="45720" rIns="45720" tIns="0"/>
          <a:p>
            <a:pPr>
              <a:lnSpc>
                <a:spcPct val="100000"/>
              </a:lnSpc>
            </a:pPr>
            <a:r>
              <a:rPr b="1" lang="ru-RU" sz="5400">
                <a:latin typeface="Lucida Sans"/>
              </a:rPr>
              <a:t>Мир тепла и холода</a:t>
            </a:r>
            <a:endParaRPr/>
          </a:p>
        </p:txBody>
      </p:sp>
      <p:sp>
        <p:nvSpPr>
          <p:cNvPr id="267" name="TextShape 2"/>
          <p:cNvSpPr txBox="1"/>
          <p:nvPr/>
        </p:nvSpPr>
        <p:spPr>
          <a:xfrm>
            <a:off x="2743200" y="3714840"/>
            <a:ext cx="6400440" cy="175212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Торбина Татьяна Федоровна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Учитель высшей категории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Школы №1338, САО, г. Москва</a:t>
            </a:r>
            <a:endParaRPr/>
          </a:p>
        </p:txBody>
      </p:sp>
      <p:pic>
        <p:nvPicPr>
          <p:cNvPr descr="" id="268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357720"/>
            <a:ext cx="3285720" cy="3152520"/>
          </a:xfrm>
          <a:prstGeom prst="rect">
            <a:avLst/>
          </a:prstGeom>
        </p:spPr>
      </p:pic>
    </p:spTree>
  </p:cSld>
  <p:transition>
    <p:wheel spokes="8"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457200" y="274680"/>
            <a:ext cx="8229240" cy="65376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Теоретические труды</a:t>
            </a:r>
            <a:endParaRPr/>
          </a:p>
        </p:txBody>
      </p:sp>
      <p:pic>
        <p:nvPicPr>
          <p:cNvPr descr="" id="308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57120"/>
            <a:ext cx="1785600" cy="1714320"/>
          </a:xfrm>
          <a:prstGeom prst="rect">
            <a:avLst/>
          </a:prstGeom>
        </p:spPr>
      </p:pic>
      <p:sp>
        <p:nvSpPr>
          <p:cNvPr id="309" name="CustomShape 2"/>
          <p:cNvSpPr/>
          <p:nvPr/>
        </p:nvSpPr>
        <p:spPr>
          <a:xfrm>
            <a:off x="214200" y="2071800"/>
            <a:ext cx="3785760" cy="17362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 </a:t>
            </a:r>
            <a:r>
              <a:rPr lang="ru-RU">
                <a:solidFill>
                  <a:srgbClr val="ffffff"/>
                </a:solidFill>
                <a:latin typeface="Book Antiqua"/>
              </a:rPr>
              <a:t>Немецкий врач и физик  Майер родился  в Хейльбронне. Сын аптекаря. Окончил медицинский факультет Тюбингенского университета (1838). В 1839 работал в парижских клиниках.</a:t>
            </a:r>
            <a:endParaRPr/>
          </a:p>
        </p:txBody>
      </p:sp>
      <p:sp>
        <p:nvSpPr>
          <p:cNvPr id="310" name="CustomShape 3"/>
          <p:cNvSpPr/>
          <p:nvPr/>
        </p:nvSpPr>
        <p:spPr>
          <a:xfrm>
            <a:off x="214200" y="3929040"/>
            <a:ext cx="3857400" cy="22842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В работе «Органическое движение в его связи с обменом веществ» (1845) Майер  четко сформулировал энергии сохранения закон и теоретически рассчитал численное значение механического эквивалента теплоты</a:t>
            </a:r>
            <a:endParaRPr/>
          </a:p>
        </p:txBody>
      </p:sp>
      <p:sp>
        <p:nvSpPr>
          <p:cNvPr id="311" name="CustomShape 4"/>
          <p:cNvSpPr/>
          <p:nvPr/>
        </p:nvSpPr>
        <p:spPr>
          <a:xfrm>
            <a:off x="285840" y="6000840"/>
            <a:ext cx="4071600" cy="6390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Правильную оценку работ М. впервые дал Г. Гельмгольц</a:t>
            </a:r>
            <a:endParaRPr/>
          </a:p>
        </p:txBody>
      </p:sp>
      <p:pic>
        <p:nvPicPr>
          <p:cNvPr descr="" id="312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7358040" y="214200"/>
            <a:ext cx="1476000" cy="1904760"/>
          </a:xfrm>
          <a:prstGeom prst="rect">
            <a:avLst/>
          </a:prstGeom>
        </p:spPr>
      </p:pic>
      <p:sp>
        <p:nvSpPr>
          <p:cNvPr id="313" name="CustomShape 5"/>
          <p:cNvSpPr/>
          <p:nvPr/>
        </p:nvSpPr>
        <p:spPr>
          <a:xfrm>
            <a:off x="4714920" y="928800"/>
            <a:ext cx="2714400" cy="14619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ГЕЛЬМГОЛЬЦ (Helmholtz), Герман Людвиг Фердинанд</a:t>
            </a:r>
            <a:endParaRPr/>
          </a:p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31 августа 1821 г. – 8 сентября 1894 г. </a:t>
            </a:r>
            <a:endParaRPr/>
          </a:p>
        </p:txBody>
      </p:sp>
      <p:sp>
        <p:nvSpPr>
          <p:cNvPr id="314" name="CustomShape 6"/>
          <p:cNvSpPr/>
          <p:nvPr/>
        </p:nvSpPr>
        <p:spPr>
          <a:xfrm>
            <a:off x="4786200" y="2428920"/>
            <a:ext cx="4357440" cy="14619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Немецкий физик, математик, физиолог и психолог Герман Людвиг Фердинанд Гельмгольц родился в Потсдаме в семье учителя гимназии. В 1838 г. он окончил гимназию</a:t>
            </a:r>
            <a:endParaRPr/>
          </a:p>
        </p:txBody>
      </p:sp>
      <p:sp>
        <p:nvSpPr>
          <p:cNvPr id="315" name="CustomShape 7"/>
          <p:cNvSpPr/>
          <p:nvPr/>
        </p:nvSpPr>
        <p:spPr>
          <a:xfrm>
            <a:off x="4786200" y="3714840"/>
            <a:ext cx="4357440" cy="33814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Ввёл понятие потенциальной энергии , связал закон сохранения энергии с невозможностью построения вечного двигателя. Проанализировав большинство известных в то время физических явлений, Гельмгольц показал всеобщность этого закона, в частности то, что происходящие в живых организмах процессы также подчиняются закону сохранения энергии</a:t>
            </a:r>
            <a:endParaRPr/>
          </a:p>
        </p:txBody>
      </p:sp>
      <p:sp>
        <p:nvSpPr>
          <p:cNvPr id="316" name="CustomShape 8"/>
          <p:cNvSpPr/>
          <p:nvPr/>
        </p:nvSpPr>
        <p:spPr>
          <a:xfrm>
            <a:off x="1857240" y="857160"/>
            <a:ext cx="2642760" cy="13100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000">
                <a:solidFill>
                  <a:srgbClr val="ffffff"/>
                </a:solidFill>
                <a:latin typeface="Book Antiqua"/>
              </a:rPr>
              <a:t>Майер (Mayer) Юлиус Роберт (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25.11.1814 г. - 20.03.1878 г.)</a:t>
            </a:r>
            <a:endParaRPr/>
          </a:p>
        </p:txBody>
      </p:sp>
    </p:spTree>
  </p:cSld>
  <p:transition>
    <p:wheel spokes="8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>
              <a:lnSpc>
                <a:spcPct val="100000"/>
              </a:lnSpc>
            </a:pPr>
            <a:r>
              <a:rPr b="1" lang="ru-RU" sz="4100">
                <a:latin typeface="Lucida Sans"/>
              </a:rPr>
              <a:t>Внутренняя энергия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457200" y="1600200"/>
            <a:ext cx="8229240" cy="47088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2800">
                <a:solidFill>
                  <a:srgbClr val="ffffff"/>
                </a:solidFill>
                <a:latin typeface="Book Antiqua"/>
              </a:rPr>
              <a:t>Это совокупность потенциальных и кинетических энергий всех молекул, составляющих тело.</a:t>
            </a:r>
            <a:endParaRPr/>
          </a:p>
        </p:txBody>
      </p:sp>
      <p:sp>
        <p:nvSpPr>
          <p:cNvPr id="319" name="CustomShape 3"/>
          <p:cNvSpPr/>
          <p:nvPr/>
        </p:nvSpPr>
        <p:spPr>
          <a:xfrm>
            <a:off x="1295280" y="4114800"/>
            <a:ext cx="6629040" cy="109584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lang="ru-RU" sz="6600">
                <a:solidFill>
                  <a:srgbClr val="dbf5f9"/>
                </a:solidFill>
                <a:latin typeface="Book Antiqua"/>
              </a:rPr>
              <a:t>U = </a:t>
            </a:r>
            <a:r>
              <a:rPr lang="ru-RU" sz="6600">
                <a:solidFill>
                  <a:srgbClr val="dbf5f9"/>
                </a:solidFill>
                <a:latin typeface="Perpetua"/>
              </a:rPr>
              <a:t>∑EP + ∑Ek</a:t>
            </a:r>
            <a:endParaRPr/>
          </a:p>
        </p:txBody>
      </p:sp>
    </p:spTree>
  </p:cSld>
  <p:transition>
    <p:wheel spokes="8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457200" y="274680"/>
            <a:ext cx="8229240" cy="2225160"/>
          </a:xfrm>
          <a:prstGeom prst="rect">
            <a:avLst/>
          </a:prstGeom>
        </p:spPr>
        <p:txBody>
          <a:bodyPr anchor="ctr" bIns="45000" lIns="90000" rIns="90000" tIns="45000"/>
          <a:p>
            <a:pPr>
              <a:lnSpc>
                <a:spcPct val="100000"/>
              </a:lnSpc>
            </a:pPr>
            <a:r>
              <a:rPr b="1" lang="ru-RU" sz="4800">
                <a:latin typeface="Lucida Sans"/>
              </a:rPr>
              <a:t>Количество теплоты – мера  энергии, полученной или отданной телом в процессе теплопередачи.</a:t>
            </a:r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457200" y="2786040"/>
            <a:ext cx="8229240" cy="40716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3600">
                <a:solidFill>
                  <a:srgbClr val="ffffff"/>
                </a:solidFill>
                <a:latin typeface="Book Antiqua"/>
              </a:rPr>
              <a:t>Изменение внутренней энергии тела, происходящее при теплообмене, называется </a:t>
            </a:r>
            <a:r>
              <a:rPr b="1" lang="ru-RU" sz="3600">
                <a:solidFill>
                  <a:srgbClr val="77d9e8"/>
                </a:solidFill>
                <a:latin typeface="Book Antiqua"/>
              </a:rPr>
              <a:t>КОЛИЧЕСТВОМ ТЕПЛОТЫ.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3600">
                <a:solidFill>
                  <a:srgbClr val="ffffff"/>
                </a:solidFill>
                <a:latin typeface="Book Antiqua"/>
              </a:rPr>
              <a:t>Q -  количество теплоты</a:t>
            </a:r>
            <a:endParaRPr/>
          </a:p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3600">
                <a:solidFill>
                  <a:srgbClr val="ffffff"/>
                </a:solidFill>
                <a:latin typeface="Book Antiqua"/>
              </a:rPr>
              <a:t>[Q] = Дж (джоуль)</a:t>
            </a:r>
            <a:endParaRPr/>
          </a:p>
        </p:txBody>
      </p:sp>
    </p:spTree>
  </p:cSld>
  <p:transition>
    <p:wheel spokes="8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Что такое температура и как она измеряется?</a:t>
            </a:r>
            <a:endParaRPr/>
          </a:p>
        </p:txBody>
      </p:sp>
      <p:sp>
        <p:nvSpPr>
          <p:cNvPr id="323" name="CustomShape 2"/>
          <p:cNvSpPr/>
          <p:nvPr/>
        </p:nvSpPr>
        <p:spPr>
          <a:xfrm>
            <a:off x="357120" y="1785960"/>
            <a:ext cx="8572320" cy="3076560"/>
          </a:xfrm>
          <a:prstGeom prst="rect">
            <a:avLst/>
          </a:prstGeom>
        </p:spPr>
      </p:sp>
    </p:spTree>
  </p:cSld>
  <p:transition>
    <p:wheel spokes="8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28760" y="42876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Принцип измерения температуры.</a:t>
            </a:r>
            <a:r>
              <a:rPr b="1" lang="ru-RU" sz="4100">
                <a:latin typeface="Lucida Sans"/>
              </a:rPr>
              <a:t>
</a:t>
            </a:r>
            <a:endParaRPr/>
          </a:p>
        </p:txBody>
      </p:sp>
      <p:sp>
        <p:nvSpPr>
          <p:cNvPr id="325" name="CustomShape 2"/>
          <p:cNvSpPr/>
          <p:nvPr/>
        </p:nvSpPr>
        <p:spPr>
          <a:xfrm>
            <a:off x="428760" y="1428840"/>
            <a:ext cx="8357760" cy="34444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Температура непосредственно не измеряется! Измеряется величина, зависящая от температуры! 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
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В современных жидкостных термометрах - это объем спирта или ртути ( в термоскопе Галилея – объем газа). Термометр измеряет собственную температуру! А, если мы хотим измерить с помощью термометра температуру какого-либо другого тела, надо подождать некоторое время, пока температуры тела и термометра уравняются, т.е. наступит тепловое равновесие между термометром и телом.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
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В этом состоит закон теплового равновесия:  у любой группы изолированных тел через какое-то время температуры становятся одинаковыми,  т.е. наступает состояние теплового равновесия.</a:t>
            </a:r>
            <a:endParaRPr/>
          </a:p>
        </p:txBody>
      </p:sp>
      <p:pic>
        <p:nvPicPr>
          <p:cNvPr descr="" id="32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643040" y="4857840"/>
            <a:ext cx="952200" cy="1761840"/>
          </a:xfrm>
          <a:prstGeom prst="rect">
            <a:avLst/>
          </a:prstGeom>
        </p:spPr>
      </p:pic>
      <p:pic>
        <p:nvPicPr>
          <p:cNvPr descr="" id="327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857840" y="5072040"/>
            <a:ext cx="1333080" cy="1323720"/>
          </a:xfrm>
          <a:prstGeom prst="rect">
            <a:avLst/>
          </a:prstGeom>
        </p:spPr>
      </p:pic>
      <p:pic>
        <p:nvPicPr>
          <p:cNvPr descr="" id="328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7858080" y="4572000"/>
            <a:ext cx="761760" cy="1923840"/>
          </a:xfrm>
          <a:prstGeom prst="rect">
            <a:avLst/>
          </a:prstGeom>
        </p:spPr>
      </p:pic>
    </p:spTree>
  </p:cSld>
  <p:transition>
    <p:wheel spokes="8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Первые термометры.</a:t>
            </a:r>
            <a:endParaRPr/>
          </a:p>
        </p:txBody>
      </p:sp>
      <p:pic>
        <p:nvPicPr>
          <p:cNvPr descr="" id="330" name="Рисунок 3"/>
          <p:cNvPicPr/>
          <p:nvPr/>
        </p:nvPicPr>
        <p:blipFill>
          <a:blip r:embed="rId1"/>
          <a:stretch>
            <a:fillRect/>
          </a:stretch>
        </p:blipFill>
        <p:spPr>
          <a:xfrm>
            <a:off x="6929280" y="1714320"/>
            <a:ext cx="1904760" cy="4228920"/>
          </a:xfrm>
          <a:prstGeom prst="rect">
            <a:avLst/>
          </a:prstGeom>
        </p:spPr>
      </p:pic>
      <p:pic>
        <p:nvPicPr>
          <p:cNvPr descr="" id="331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285840" y="2143080"/>
            <a:ext cx="2951280" cy="3285720"/>
          </a:xfrm>
          <a:prstGeom prst="rect">
            <a:avLst/>
          </a:prstGeom>
        </p:spPr>
      </p:pic>
      <p:pic>
        <p:nvPicPr>
          <p:cNvPr descr="" id="332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3429000" y="1643040"/>
            <a:ext cx="3266640" cy="4619160"/>
          </a:xfrm>
          <a:prstGeom prst="rect">
            <a:avLst/>
          </a:prstGeom>
        </p:spPr>
      </p:pic>
    </p:spTree>
  </p:cSld>
  <p:transition>
    <p:wheel spokes="8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3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857160" y="1143000"/>
            <a:ext cx="2095200" cy="2476080"/>
          </a:xfrm>
          <a:prstGeom prst="rect">
            <a:avLst/>
          </a:prstGeom>
        </p:spPr>
      </p:pic>
      <p:sp>
        <p:nvSpPr>
          <p:cNvPr id="334" name="CustomShape 1"/>
          <p:cNvSpPr/>
          <p:nvPr/>
        </p:nvSpPr>
        <p:spPr>
          <a:xfrm>
            <a:off x="81720" y="3643200"/>
            <a:ext cx="3547800" cy="36468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Рене Антуан Фершо де Реомюр</a:t>
            </a:r>
            <a:endParaRPr/>
          </a:p>
        </p:txBody>
      </p:sp>
      <p:pic>
        <p:nvPicPr>
          <p:cNvPr descr="" id="335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5557680" y="1143000"/>
            <a:ext cx="1942920" cy="2428560"/>
          </a:xfrm>
          <a:prstGeom prst="rect">
            <a:avLst/>
          </a:prstGeom>
        </p:spPr>
      </p:pic>
      <p:sp>
        <p:nvSpPr>
          <p:cNvPr id="336" name="CustomShape 2"/>
          <p:cNvSpPr/>
          <p:nvPr/>
        </p:nvSpPr>
        <p:spPr>
          <a:xfrm>
            <a:off x="0" y="0"/>
            <a:ext cx="184320" cy="242280"/>
          </a:xfrm>
          <a:prstGeom prst="rect">
            <a:avLst/>
          </a:prstGeom>
          <a:solidFill>
            <a:srgbClr val="f1f1f1"/>
          </a:solidFill>
        </p:spPr>
      </p:sp>
      <p:sp>
        <p:nvSpPr>
          <p:cNvPr id="337" name="CustomShape 3"/>
          <p:cNvSpPr/>
          <p:nvPr/>
        </p:nvSpPr>
        <p:spPr>
          <a:xfrm>
            <a:off x="5714280" y="3643200"/>
            <a:ext cx="1953720" cy="36468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Андерс Цельсий</a:t>
            </a:r>
            <a:endParaRPr/>
          </a:p>
        </p:txBody>
      </p:sp>
      <p:sp>
        <p:nvSpPr>
          <p:cNvPr id="338" name="CustomShape 4"/>
          <p:cNvSpPr/>
          <p:nvPr/>
        </p:nvSpPr>
        <p:spPr>
          <a:xfrm>
            <a:off x="214200" y="4572000"/>
            <a:ext cx="3642840" cy="17355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В 1730 году французский физик Р. Реомюр предложил спиртовой термометр с постоянными точками таяния льда (0 °R) и кипения воды (80 °R).</a:t>
            </a:r>
            <a:endParaRPr/>
          </a:p>
        </p:txBody>
      </p:sp>
      <p:sp>
        <p:nvSpPr>
          <p:cNvPr id="339" name="CustomShape 5"/>
          <p:cNvSpPr/>
          <p:nvPr/>
        </p:nvSpPr>
        <p:spPr>
          <a:xfrm>
            <a:off x="4286160" y="4357800"/>
            <a:ext cx="4571640" cy="20098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Примерно в это же время шведский астроном Андерс Цельсий использовал ртутный термометр Фаренгейта с собственной шкалой, где температура кипения воды была принята за 0 градусов, а таяния льда – за 100 градусов. </a:t>
            </a:r>
            <a:endParaRPr/>
          </a:p>
        </p:txBody>
      </p:sp>
    </p:spTree>
  </p:cSld>
  <p:transition>
    <p:wheel spokes="8"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40" name="Рисунок 1"/>
          <p:cNvPicPr/>
          <p:nvPr/>
        </p:nvPicPr>
        <p:blipFill>
          <a:blip r:embed="rId1"/>
          <a:stretch>
            <a:fillRect/>
          </a:stretch>
        </p:blipFill>
        <p:spPr>
          <a:xfrm>
            <a:off x="2571840" y="1500120"/>
            <a:ext cx="1428480" cy="1599840"/>
          </a:xfrm>
          <a:prstGeom prst="rect">
            <a:avLst/>
          </a:prstGeom>
        </p:spPr>
      </p:pic>
      <p:sp>
        <p:nvSpPr>
          <p:cNvPr id="341" name="CustomShape 1"/>
          <p:cNvSpPr/>
          <p:nvPr/>
        </p:nvSpPr>
        <p:spPr>
          <a:xfrm>
            <a:off x="285840" y="3372120"/>
            <a:ext cx="4214520" cy="3109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  <a:ea typeface="Times New Roman"/>
              </a:rPr>
              <a:t>В 1714 году Д. Г. Фаренгейт изготовил </a:t>
            </a:r>
            <a:r>
              <a:rPr b="1" lang="ru-RU">
                <a:solidFill>
                  <a:srgbClr val="ffffff"/>
                </a:solidFill>
                <a:latin typeface="Book Antiqua"/>
                <a:ea typeface="Times New Roman"/>
              </a:rPr>
              <a:t>ртутный термометр.</a:t>
            </a:r>
            <a:r>
              <a:rPr lang="ru-RU">
                <a:solidFill>
                  <a:srgbClr val="ffffff"/>
                </a:solidFill>
                <a:latin typeface="Book Antiqua"/>
                <a:ea typeface="Times New Roman"/>
              </a:rPr>
              <a:t> На шкале он обозначил три фиксированные точки: нижняя, 32 °F - температура замерзания солевого раствора, 96 ° - температура тела человека, верхняя 212 ° F - температура кипения воды. Термометром Фаренгейта пользовались в англоязычных странах вплоть до 70-х годов 20 века, а в США пользуются и до сих пор. </a:t>
            </a:r>
            <a:endParaRPr/>
          </a:p>
        </p:txBody>
      </p:sp>
      <p:pic>
        <p:nvPicPr>
          <p:cNvPr descr="" id="342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715000" y="1357200"/>
            <a:ext cx="1642680" cy="2406960"/>
          </a:xfrm>
          <a:prstGeom prst="rect">
            <a:avLst/>
          </a:prstGeom>
        </p:spPr>
      </p:pic>
      <p:sp>
        <p:nvSpPr>
          <p:cNvPr id="343" name="CustomShape 2"/>
          <p:cNvSpPr/>
          <p:nvPr/>
        </p:nvSpPr>
        <p:spPr>
          <a:xfrm>
            <a:off x="4572000" y="3995640"/>
            <a:ext cx="4571640" cy="31071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В 1848 году с произволом в выборе нуля отсчета температуры на шкалах термометров было покончено английским физиком Вильямом Томсоном (Лордом Кельвином), доказавшим существование абсолютного нуля температур. Произведенные лордом расчеты дали цифру –273,15°С, а обозначил он эту температуру, как и положено, за 0 </a:t>
            </a:r>
            <a:r>
              <a:rPr lang="ru-RU">
                <a:solidFill>
                  <a:srgbClr val="ffffff"/>
                </a:solidFill>
                <a:latin typeface="Book Antiqua"/>
              </a:rPr>
              <a:t>
</a:t>
            </a:r>
            <a:r>
              <a:rPr lang="ru-RU">
                <a:solidFill>
                  <a:srgbClr val="ffffff"/>
                </a:solidFill>
                <a:latin typeface="Book Antiqua"/>
              </a:rPr>
              <a:t>градусов.</a:t>
            </a:r>
            <a:endParaRPr/>
          </a:p>
        </p:txBody>
      </p:sp>
      <p:sp>
        <p:nvSpPr>
          <p:cNvPr id="344" name="CustomShape 3"/>
          <p:cNvSpPr/>
          <p:nvPr/>
        </p:nvSpPr>
        <p:spPr>
          <a:xfrm>
            <a:off x="214200" y="214200"/>
            <a:ext cx="4571640" cy="11876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ФАРЕНГЕЙТ, ДАНИЭЛЬ ГАБРИЭЛЬ (Fahrenheit, Daniel Gabriel) (1686–1736), немецкий физик. Родился 24 мая 1686 в Данциге (ныне Гданьск, Польша)</a:t>
            </a:r>
            <a:endParaRPr/>
          </a:p>
        </p:txBody>
      </p:sp>
      <p:pic>
        <p:nvPicPr>
          <p:cNvPr descr="" id="345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500040" y="1500120"/>
            <a:ext cx="1642680" cy="1642680"/>
          </a:xfrm>
          <a:prstGeom prst="rect">
            <a:avLst/>
          </a:prstGeom>
        </p:spPr>
      </p:pic>
      <p:sp>
        <p:nvSpPr>
          <p:cNvPr id="346" name="CustomShape 4"/>
          <p:cNvSpPr/>
          <p:nvPr/>
        </p:nvSpPr>
        <p:spPr>
          <a:xfrm>
            <a:off x="5072040" y="285840"/>
            <a:ext cx="3785760" cy="118692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ТОМСОН (Thomson) лорд КЕЛЬВИН, Уильям</a:t>
            </a:r>
            <a:endParaRPr/>
          </a:p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26 июня 1824 г. – 17 декабря 1907 г. </a:t>
            </a:r>
            <a:endParaRPr/>
          </a:p>
        </p:txBody>
      </p:sp>
    </p:spTree>
  </p:cSld>
  <p:transition>
    <p:wheel spokes="8"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Shape 1"/>
          <p:cNvSpPr txBox="1"/>
          <p:nvPr/>
        </p:nvSpPr>
        <p:spPr>
          <a:xfrm>
            <a:off x="2357280" y="214200"/>
            <a:ext cx="6257520" cy="85680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Абсолютная шкала температур.</a:t>
            </a:r>
            <a:endParaRPr/>
          </a:p>
        </p:txBody>
      </p:sp>
      <p:pic>
        <p:nvPicPr>
          <p:cNvPr descr="" id="34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3286080" y="1318680"/>
            <a:ext cx="4732200" cy="5396040"/>
          </a:xfrm>
          <a:prstGeom prst="rect">
            <a:avLst/>
          </a:prstGeom>
        </p:spPr>
      </p:pic>
      <p:pic>
        <p:nvPicPr>
          <p:cNvPr descr="" id="34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60" y="357120"/>
            <a:ext cx="1642680" cy="1642680"/>
          </a:xfrm>
          <a:prstGeom prst="rect">
            <a:avLst/>
          </a:prstGeom>
        </p:spPr>
      </p:pic>
      <p:pic>
        <p:nvPicPr>
          <p:cNvPr descr="" id="350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642960" y="2428920"/>
            <a:ext cx="1642680" cy="1976040"/>
          </a:xfrm>
          <a:prstGeom prst="rect">
            <a:avLst/>
          </a:prstGeom>
        </p:spPr>
      </p:pic>
      <p:pic>
        <p:nvPicPr>
          <p:cNvPr descr="" id="351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785880" y="4643280"/>
            <a:ext cx="1518840" cy="1976040"/>
          </a:xfrm>
          <a:prstGeom prst="rect">
            <a:avLst/>
          </a:prstGeom>
        </p:spPr>
      </p:pic>
    </p:spTree>
  </p:cSld>
  <p:transition>
    <p:wheel spokes="8"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Газовый термометр.</a:t>
            </a:r>
            <a:endParaRPr/>
          </a:p>
        </p:txBody>
      </p:sp>
      <p:pic>
        <p:nvPicPr>
          <p:cNvPr descr="" id="353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571320" y="1500120"/>
            <a:ext cx="2292480" cy="3714480"/>
          </a:xfrm>
          <a:prstGeom prst="rect">
            <a:avLst/>
          </a:prstGeom>
        </p:spPr>
      </p:pic>
      <p:sp>
        <p:nvSpPr>
          <p:cNvPr id="354" name="CustomShape 2"/>
          <p:cNvSpPr/>
          <p:nvPr/>
        </p:nvSpPr>
        <p:spPr>
          <a:xfrm>
            <a:off x="3714840" y="1357200"/>
            <a:ext cx="4571640" cy="55782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Прибор для измерения температуры, действие которого основано на зависимости давления или объёма идеального газа от температуры. Чаще всего применяют  газовый термометр постоянного объёма (</a:t>
            </a:r>
            <a:r>
              <a:rPr b="1" i="1" lang="ru-RU" sz="2000">
                <a:solidFill>
                  <a:srgbClr val="ffffff"/>
                </a:solidFill>
                <a:latin typeface="Book Antiqua"/>
              </a:rPr>
              <a:t>рис.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), который представляет собой заполненный газом баллон </a:t>
            </a:r>
            <a:r>
              <a:rPr i="1" lang="ru-RU" sz="2000">
                <a:solidFill>
                  <a:srgbClr val="ffffff"/>
                </a:solidFill>
                <a:latin typeface="Book Antiqua"/>
              </a:rPr>
              <a:t>1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неизменного объёма, соединённый тонкой трубкой </a:t>
            </a:r>
            <a:r>
              <a:rPr i="1" lang="ru-RU" sz="2000">
                <a:solidFill>
                  <a:srgbClr val="ffffff"/>
                </a:solidFill>
                <a:latin typeface="Book Antiqua"/>
              </a:rPr>
              <a:t>2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с устройством </a:t>
            </a:r>
            <a:r>
              <a:rPr i="1" lang="ru-RU" sz="2000">
                <a:solidFill>
                  <a:srgbClr val="ffffff"/>
                </a:solidFill>
                <a:latin typeface="Book Antiqua"/>
              </a:rPr>
              <a:t>3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 для измерения давления. В таком  термометре  изменение температуры газа в баллоне пропорционально изменению давления. Газовые термометры  измеряют температуры в интервале от ~2К до 1300 К. </a:t>
            </a:r>
            <a:endParaRPr/>
          </a:p>
        </p:txBody>
      </p:sp>
    </p:spTree>
  </p:cSld>
  <p:transition>
    <p:wheel spokes="8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Развитие учения о теплоте.</a:t>
            </a:r>
            <a:endParaRPr/>
          </a:p>
        </p:txBody>
      </p:sp>
      <p:pic>
        <p:nvPicPr>
          <p:cNvPr descr="" id="270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6357960" y="1785960"/>
            <a:ext cx="2214360" cy="3142800"/>
          </a:xfrm>
          <a:prstGeom prst="rect">
            <a:avLst/>
          </a:prstGeom>
        </p:spPr>
      </p:pic>
      <p:sp>
        <p:nvSpPr>
          <p:cNvPr id="271" name="CustomShape 2"/>
          <p:cNvSpPr/>
          <p:nvPr/>
        </p:nvSpPr>
        <p:spPr>
          <a:xfrm>
            <a:off x="714240" y="1289880"/>
            <a:ext cx="5285880" cy="91512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Calibri"/>
                <a:ea typeface="Times New Roman"/>
              </a:rPr>
              <a:t>ГЕРОН Александрийский (Heronus Alexandrinus) (вероятно, I — II вв. н. э.) </a:t>
            </a:r>
            <a:r>
              <a:rPr lang="ru-RU">
                <a:solidFill>
                  <a:srgbClr val="ffffff"/>
                </a:solidFill>
                <a:latin typeface="Calibri"/>
                <a:ea typeface="Times New Roman"/>
              </a:rPr>
              <a:t>— древнегреческий ученый и инженер. Преподавал в Александрии. </a:t>
            </a:r>
            <a:endParaRPr/>
          </a:p>
        </p:txBody>
      </p:sp>
      <p:sp>
        <p:nvSpPr>
          <p:cNvPr id="272" name="CustomShape 3"/>
          <p:cNvSpPr/>
          <p:nvPr/>
        </p:nvSpPr>
        <p:spPr>
          <a:xfrm>
            <a:off x="4286160" y="5072040"/>
            <a:ext cx="4643280" cy="100872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Эолипил </a:t>
            </a:r>
            <a:r>
              <a:rPr lang="ru-RU">
                <a:solidFill>
                  <a:srgbClr val="ffffff"/>
                </a:solidFill>
                <a:latin typeface="Book Antiqua"/>
              </a:rPr>
              <a:t>(от </a:t>
            </a:r>
            <a:r>
              <a:rPr lang="ru-RU" u="sng">
                <a:solidFill>
                  <a:srgbClr val="e2d700"/>
                </a:solidFill>
                <a:latin typeface="Book Antiqua"/>
                <a:hlinkClick r:id="rId2"/>
              </a:rPr>
              <a:t>греч.</a:t>
            </a:r>
            <a:r>
              <a:rPr lang="ru-RU">
                <a:solidFill>
                  <a:srgbClr val="ffffff"/>
                </a:solidFill>
                <a:latin typeface="Book Antiqua"/>
              </a:rPr>
              <a:t> шар </a:t>
            </a:r>
            <a:r>
              <a:rPr lang="ru-RU" u="sng">
                <a:solidFill>
                  <a:srgbClr val="e2d700"/>
                </a:solidFill>
                <a:latin typeface="Book Antiqua"/>
                <a:hlinkClick r:id="rId3"/>
              </a:rPr>
              <a:t>Эола</a:t>
            </a:r>
            <a:r>
              <a:rPr lang="ru-RU">
                <a:solidFill>
                  <a:srgbClr val="ffffff"/>
                </a:solidFill>
                <a:latin typeface="Book Antiqua"/>
              </a:rPr>
              <a:t>, бога ветра) — </a:t>
            </a:r>
            <a:r>
              <a:rPr lang="ru-RU" u="sng">
                <a:solidFill>
                  <a:srgbClr val="e2d700"/>
                </a:solidFill>
                <a:latin typeface="Book Antiqua"/>
                <a:hlinkClick r:id="rId4"/>
              </a:rPr>
              <a:t>паровая</a:t>
            </a:r>
            <a:r>
              <a:rPr lang="ru-RU">
                <a:solidFill>
                  <a:srgbClr val="ffffff"/>
                </a:solidFill>
                <a:latin typeface="Book Antiqua"/>
              </a:rPr>
              <a:t> </a:t>
            </a:r>
            <a:r>
              <a:rPr lang="ru-RU" u="sng">
                <a:solidFill>
                  <a:srgbClr val="e2d700"/>
                </a:solidFill>
                <a:latin typeface="Book Antiqua"/>
                <a:hlinkClick r:id="rId5"/>
              </a:rPr>
              <a:t>турбина</a:t>
            </a:r>
            <a:r>
              <a:rPr lang="ru-RU">
                <a:solidFill>
                  <a:srgbClr val="ffffff"/>
                </a:solidFill>
                <a:latin typeface="Book Antiqua"/>
              </a:rPr>
              <a:t>, изобретённая </a:t>
            </a:r>
            <a:r>
              <a:rPr lang="ru-RU" u="sng">
                <a:solidFill>
                  <a:srgbClr val="e2d700"/>
                </a:solidFill>
                <a:latin typeface="Book Antiqua"/>
                <a:hlinkClick r:id="rId6"/>
              </a:rPr>
              <a:t>Героном Александрийским</a:t>
            </a:r>
            <a:endParaRPr/>
          </a:p>
        </p:txBody>
      </p:sp>
      <p:pic>
        <p:nvPicPr>
          <p:cNvPr descr="" id="273" name="Рисунок 7"/>
          <p:cNvPicPr/>
          <p:nvPr/>
        </p:nvPicPr>
        <p:blipFill>
          <a:blip r:embed="rId7"/>
          <a:stretch>
            <a:fillRect/>
          </a:stretch>
        </p:blipFill>
        <p:spPr>
          <a:xfrm>
            <a:off x="785880" y="2286000"/>
            <a:ext cx="2977920" cy="3804840"/>
          </a:xfrm>
          <a:prstGeom prst="rect">
            <a:avLst/>
          </a:prstGeom>
        </p:spPr>
      </p:pic>
      <p:sp>
        <p:nvSpPr>
          <p:cNvPr id="274" name="CustomShape 4"/>
          <p:cNvSpPr/>
          <p:nvPr/>
        </p:nvSpPr>
        <p:spPr>
          <a:xfrm>
            <a:off x="285840" y="6211800"/>
            <a:ext cx="4571640" cy="639000"/>
          </a:xfrm>
          <a:prstGeom prst="rect">
            <a:avLst/>
          </a:prstGeom>
        </p:spPr>
        <p:txBody>
          <a:bodyPr bIns="45000" lIns="90000" rIns="90000" tIns="45000"/>
          <a:p>
            <a:pPr algn="just"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Пар вырывался из трубок, и машина вращалась</a:t>
            </a:r>
            <a:endParaRPr/>
          </a:p>
        </p:txBody>
      </p:sp>
    </p:spTree>
  </p:cSld>
  <p:transition>
    <p:wheel spokes="8"/>
  </p:transition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Термометры применяемые в современной  технике.</a:t>
            </a:r>
            <a:endParaRPr/>
          </a:p>
        </p:txBody>
      </p:sp>
      <p:pic>
        <p:nvPicPr>
          <p:cNvPr descr="" id="356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285840" y="1785960"/>
            <a:ext cx="3038040" cy="2095200"/>
          </a:xfrm>
          <a:prstGeom prst="rect">
            <a:avLst/>
          </a:prstGeom>
        </p:spPr>
      </p:pic>
      <p:sp>
        <p:nvSpPr>
          <p:cNvPr id="357" name="CustomShape 2"/>
          <p:cNvSpPr/>
          <p:nvPr/>
        </p:nvSpPr>
        <p:spPr>
          <a:xfrm>
            <a:off x="-212760" y="3929040"/>
            <a:ext cx="3998880" cy="36468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Термоэлектрический термометр</a:t>
            </a:r>
            <a:endParaRPr/>
          </a:p>
        </p:txBody>
      </p:sp>
      <p:pic>
        <p:nvPicPr>
          <p:cNvPr descr="" id="358" name="img_2"/>
          <p:cNvPicPr/>
          <p:nvPr/>
        </p:nvPicPr>
        <p:blipFill>
          <a:blip r:embed="rId2"/>
          <a:stretch>
            <a:fillRect/>
          </a:stretch>
        </p:blipFill>
        <p:spPr>
          <a:xfrm>
            <a:off x="6572160" y="1857240"/>
            <a:ext cx="1928520" cy="2714400"/>
          </a:xfrm>
          <a:prstGeom prst="rect">
            <a:avLst/>
          </a:prstGeom>
        </p:spPr>
      </p:pic>
      <p:sp>
        <p:nvSpPr>
          <p:cNvPr id="359" name="CustomShape 3"/>
          <p:cNvSpPr/>
          <p:nvPr/>
        </p:nvSpPr>
        <p:spPr>
          <a:xfrm>
            <a:off x="6500880" y="4643280"/>
            <a:ext cx="2428560" cy="20106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Инфракрасные термометры (пирометры)</a:t>
            </a:r>
            <a:r>
              <a:rPr lang="ru-RU">
                <a:solidFill>
                  <a:srgbClr val="ffffff"/>
                </a:solidFill>
                <a:latin typeface="Book Antiqua"/>
              </a:rPr>
              <a:t> – это быстрый и простой метод определения температурных отклонений </a:t>
            </a:r>
            <a:endParaRPr/>
          </a:p>
        </p:txBody>
      </p:sp>
      <p:sp>
        <p:nvSpPr>
          <p:cNvPr id="360" name="CustomShape 4"/>
          <p:cNvSpPr/>
          <p:nvPr/>
        </p:nvSpPr>
        <p:spPr>
          <a:xfrm>
            <a:off x="0" y="0"/>
            <a:ext cx="9143640" cy="456840"/>
          </a:xfrm>
          <a:prstGeom prst="rect">
            <a:avLst/>
          </a:prstGeom>
        </p:spPr>
      </p:sp>
      <p:pic>
        <p:nvPicPr>
          <p:cNvPr descr="" id="361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1428840" y="4643280"/>
            <a:ext cx="1428480" cy="1409400"/>
          </a:xfrm>
          <a:prstGeom prst="rect">
            <a:avLst/>
          </a:prstGeom>
        </p:spPr>
      </p:pic>
      <p:sp>
        <p:nvSpPr>
          <p:cNvPr id="362" name="CustomShape 5"/>
          <p:cNvSpPr/>
          <p:nvPr/>
        </p:nvSpPr>
        <p:spPr>
          <a:xfrm>
            <a:off x="1071360" y="6074640"/>
            <a:ext cx="2428560" cy="5788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ffffff"/>
                </a:solidFill>
                <a:latin typeface="Verdana"/>
                <a:ea typeface="Times New Roman"/>
              </a:rPr>
              <a:t>Биметаллический термометр</a:t>
            </a:r>
            <a:endParaRPr/>
          </a:p>
        </p:txBody>
      </p:sp>
      <p:pic>
        <p:nvPicPr>
          <p:cNvPr descr="" id="363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3857760" y="2714760"/>
            <a:ext cx="2285640" cy="1785600"/>
          </a:xfrm>
          <a:prstGeom prst="rect">
            <a:avLst/>
          </a:prstGeom>
        </p:spPr>
      </p:pic>
      <p:sp>
        <p:nvSpPr>
          <p:cNvPr id="364" name="CustomShape 6"/>
          <p:cNvSpPr/>
          <p:nvPr/>
        </p:nvSpPr>
        <p:spPr>
          <a:xfrm>
            <a:off x="4143240" y="4788720"/>
            <a:ext cx="1999800" cy="6408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Verdana"/>
                <a:ea typeface="Times New Roman"/>
              </a:rPr>
              <a:t>Электронные термометры</a:t>
            </a:r>
            <a:endParaRPr/>
          </a:p>
        </p:txBody>
      </p:sp>
    </p:spTree>
  </p:cSld>
  <p:transition>
    <p:wheel spokes="8"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extShape 1"/>
          <p:cNvSpPr txBox="1"/>
          <p:nvPr/>
        </p:nvSpPr>
        <p:spPr>
          <a:xfrm>
            <a:off x="457200" y="274680"/>
            <a:ext cx="8229240" cy="7250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Холод на службе у человека.</a:t>
            </a:r>
            <a:endParaRPr/>
          </a:p>
        </p:txBody>
      </p:sp>
      <p:pic>
        <p:nvPicPr>
          <p:cNvPr descr="" id="366" name="Рисунок 3"/>
          <p:cNvPicPr/>
          <p:nvPr/>
        </p:nvPicPr>
        <p:blipFill>
          <a:blip r:embed="rId1"/>
          <a:stretch>
            <a:fillRect/>
          </a:stretch>
        </p:blipFill>
        <p:spPr>
          <a:xfrm>
            <a:off x="428760" y="1143000"/>
            <a:ext cx="2499840" cy="3142800"/>
          </a:xfrm>
          <a:prstGeom prst="rect">
            <a:avLst/>
          </a:prstGeom>
        </p:spPr>
      </p:pic>
      <p:pic>
        <p:nvPicPr>
          <p:cNvPr descr="" id="367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357720" y="1071720"/>
            <a:ext cx="2428560" cy="3071520"/>
          </a:xfrm>
          <a:prstGeom prst="rect">
            <a:avLst/>
          </a:prstGeom>
        </p:spPr>
      </p:pic>
      <p:pic>
        <p:nvPicPr>
          <p:cNvPr descr="" id="368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000840" y="1071720"/>
            <a:ext cx="2785680" cy="3142800"/>
          </a:xfrm>
          <a:prstGeom prst="rect">
            <a:avLst/>
          </a:prstGeom>
        </p:spPr>
      </p:pic>
      <p:pic>
        <p:nvPicPr>
          <p:cNvPr descr="" id="369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6000840" y="4500720"/>
            <a:ext cx="1213920" cy="1928520"/>
          </a:xfrm>
          <a:prstGeom prst="rect">
            <a:avLst/>
          </a:prstGeom>
        </p:spPr>
      </p:pic>
      <p:pic>
        <p:nvPicPr>
          <p:cNvPr descr="" id="370" name="Picture 2"/>
          <p:cNvPicPr/>
          <p:nvPr/>
        </p:nvPicPr>
        <p:blipFill>
          <a:blip r:embed="rId5"/>
          <a:stretch>
            <a:fillRect/>
          </a:stretch>
        </p:blipFill>
        <p:spPr>
          <a:xfrm>
            <a:off x="1857240" y="4357800"/>
            <a:ext cx="3095280" cy="2295000"/>
          </a:xfrm>
          <a:prstGeom prst="rect">
            <a:avLst/>
          </a:prstGeom>
        </p:spPr>
      </p:pic>
    </p:spTree>
  </p:cSld>
  <p:transition>
    <p:wheel spokes="8"/>
  </p:transition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Современные тепловые двигатели.</a:t>
            </a:r>
            <a:endParaRPr/>
          </a:p>
        </p:txBody>
      </p:sp>
      <p:pic>
        <p:nvPicPr>
          <p:cNvPr descr="" id="372" name="Picture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85840" y="1928880"/>
            <a:ext cx="3001680" cy="4190760"/>
          </a:xfrm>
          <a:prstGeom prst="rect">
            <a:avLst/>
          </a:prstGeom>
        </p:spPr>
      </p:pic>
      <p:pic>
        <p:nvPicPr>
          <p:cNvPr descr="" id="373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3500280" y="1500120"/>
            <a:ext cx="5257440" cy="3696840"/>
          </a:xfrm>
          <a:prstGeom prst="rect">
            <a:avLst/>
          </a:prstGeom>
        </p:spPr>
      </p:pic>
      <p:sp>
        <p:nvSpPr>
          <p:cNvPr id="374" name="CustomShape 2"/>
          <p:cNvSpPr/>
          <p:nvPr/>
        </p:nvSpPr>
        <p:spPr>
          <a:xfrm>
            <a:off x="3857760" y="5429160"/>
            <a:ext cx="4571640" cy="96732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8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1876г. Немецкий изобретатель Отто создал двигатель внутреннего сгорания ДВС, который работал по четырехтактной системе</a:t>
            </a:r>
            <a:endParaRPr/>
          </a:p>
        </p:txBody>
      </p:sp>
    </p:spTree>
  </p:cSld>
  <p:transition>
    <p:wheel spokes="8"/>
  </p:transition>
  <p:timing>
    <p:tnLst>
      <p:par>
        <p:cTn dur="indefinite" id="11" nodeType="tmRoot" restart="never">
          <p:childTnLst>
            <p:seq>
              <p:cTn dur="indefinite" id="12" nodeType="mainSeq">
                <p:childTnLst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17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22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TextShape 1"/>
          <p:cNvSpPr txBox="1"/>
          <p:nvPr/>
        </p:nvSpPr>
        <p:spPr>
          <a:xfrm>
            <a:off x="214200" y="274680"/>
            <a:ext cx="8929440" cy="7250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Современные тепловые двигатели.</a:t>
            </a:r>
            <a:endParaRPr/>
          </a:p>
        </p:txBody>
      </p:sp>
      <p:pic>
        <p:nvPicPr>
          <p:cNvPr descr="" id="376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285840" y="1214280"/>
            <a:ext cx="3258000" cy="2571480"/>
          </a:xfrm>
          <a:prstGeom prst="rect">
            <a:avLst/>
          </a:prstGeom>
        </p:spPr>
      </p:pic>
      <p:pic>
        <p:nvPicPr>
          <p:cNvPr descr="" id="377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920" y="4071960"/>
            <a:ext cx="5280840" cy="2499840"/>
          </a:xfrm>
          <a:prstGeom prst="rect">
            <a:avLst/>
          </a:prstGeom>
        </p:spPr>
      </p:pic>
      <p:pic>
        <p:nvPicPr>
          <p:cNvPr descr="" id="378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500040" y="4429080"/>
            <a:ext cx="2785680" cy="1659960"/>
          </a:xfrm>
          <a:prstGeom prst="rect">
            <a:avLst/>
          </a:prstGeom>
        </p:spPr>
      </p:pic>
      <p:pic>
        <p:nvPicPr>
          <p:cNvPr descr="" id="379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4429080" y="1214280"/>
            <a:ext cx="4008600" cy="2568240"/>
          </a:xfrm>
          <a:prstGeom prst="rect">
            <a:avLst/>
          </a:prstGeom>
        </p:spPr>
      </p:pic>
    </p:spTree>
  </p:cSld>
  <p:transition>
    <p:wheel spokes="8"/>
  </p:transition>
  <p:timing>
    <p:tnLst>
      <p:par>
        <p:cTn dur="indefinite" id="23" nodeType="tmRoot" restart="never">
          <p:childTnLst>
            <p:seq>
              <p:cTn dur="indefinite" id="24" nodeType="mainSeq">
                <p:childTnLst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29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id="3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34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39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44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80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285840" y="214200"/>
            <a:ext cx="4214520" cy="3691080"/>
          </a:xfrm>
          <a:prstGeom prst="rect">
            <a:avLst/>
          </a:prstGeom>
        </p:spPr>
      </p:pic>
      <p:pic>
        <p:nvPicPr>
          <p:cNvPr descr="" id="381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20" y="4000680"/>
            <a:ext cx="4352760" cy="2642760"/>
          </a:xfrm>
          <a:prstGeom prst="rect">
            <a:avLst/>
          </a:prstGeom>
        </p:spPr>
      </p:pic>
      <p:pic>
        <p:nvPicPr>
          <p:cNvPr descr="" id="382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5143680" y="642960"/>
            <a:ext cx="3551040" cy="5486040"/>
          </a:xfrm>
          <a:prstGeom prst="rect">
            <a:avLst/>
          </a:prstGeom>
        </p:spPr>
      </p:pic>
    </p:spTree>
  </p:cSld>
  <p:transition>
    <p:wheel spokes="8"/>
  </p:transition>
  <p:timing>
    <p:tnLst>
      <p:par>
        <p:cTn dur="indefinite" id="45" nodeType="tmRoot" restart="never">
          <p:childTnLst>
            <p:seq>
              <p:cTn dur="indefinite" id="46" nodeType="mainSeq">
                <p:childTnLst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51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id="54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56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7">
                      <p:stCondLst>
                        <p:cond delay="indefinite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id="59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61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83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838080" y="2362320"/>
            <a:ext cx="6933960" cy="3668400"/>
          </a:xfrm>
          <a:prstGeom prst="rect">
            <a:avLst/>
          </a:prstGeom>
        </p:spPr>
      </p:pic>
      <p:sp>
        <p:nvSpPr>
          <p:cNvPr id="384" name="CustomShape 1"/>
          <p:cNvSpPr/>
          <p:nvPr/>
        </p:nvSpPr>
        <p:spPr>
          <a:xfrm>
            <a:off x="0" y="214200"/>
            <a:ext cx="8643600" cy="130932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lang="ru-RU" sz="4000">
                <a:solidFill>
                  <a:srgbClr val="ffffff"/>
                </a:solidFill>
                <a:latin typeface="Book Antiqua"/>
              </a:rPr>
              <a:t> </a:t>
            </a:r>
            <a:r>
              <a:rPr lang="ru-RU" sz="4000">
                <a:solidFill>
                  <a:srgbClr val="ffffff"/>
                </a:solidFill>
                <a:latin typeface="Book Antiqua"/>
              </a:rPr>
              <a:t>Электромобиль,  работающий на сжиженном газе</a:t>
            </a:r>
            <a:endParaRPr/>
          </a:p>
        </p:txBody>
      </p:sp>
    </p:spTree>
  </p:cSld>
  <p:transition>
    <p:wheel spokes="8"/>
  </p:transition>
  <p:timing>
    <p:tnLst>
      <p:par>
        <p:cTn dur="indefinite" id="62" nodeType="tmRoot" restart="never">
          <p:childTnLst>
            <p:seq>
              <p:cTn dur="indefinite" id="63" nodeType="mainSeq">
                <p:childTnLst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id="66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68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TextShape 1"/>
          <p:cNvSpPr txBox="1"/>
          <p:nvPr/>
        </p:nvSpPr>
        <p:spPr>
          <a:xfrm>
            <a:off x="457200" y="1143000"/>
            <a:ext cx="8229240" cy="419076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80000"/>
              </a:lnSpc>
            </a:pPr>
            <a:r>
              <a:rPr b="1" i="1" lang="ru-RU" sz="5000">
                <a:solidFill>
                  <a:srgbClr val="ffffff"/>
                </a:solidFill>
                <a:latin typeface="Book Antiqua"/>
              </a:rPr>
              <a:t>Кроме положительного эффекта от использования тепловых двигателей проблема имеет и другую сторону – загрязнение окружающей среды</a:t>
            </a:r>
            <a:r>
              <a:rPr lang="ru-RU" sz="6000">
                <a:solidFill>
                  <a:srgbClr val="ffffff"/>
                </a:solidFill>
                <a:latin typeface="Book Antiqua"/>
              </a:rPr>
              <a:t> </a:t>
            </a:r>
            <a:endParaRPr/>
          </a:p>
        </p:txBody>
      </p:sp>
    </p:spTree>
  </p:cSld>
  <p:transition>
    <p:wheel spokes="8"/>
  </p:transition>
  <p:timing>
    <p:tnLst>
      <p:par>
        <p:cTn dur="indefinite" id="69" nodeType="tmRoot" restart="never">
          <p:childTnLst>
            <p:seq>
              <p:cTn dur="indefinite" id="70" nodeType="mainSeq">
                <p:childTnLst>
                  <p:par>
                    <p:cTn fill="hold" id="71">
                      <p:stCondLst>
                        <p:cond delay="indefinite"/>
                      </p:stCondLst>
                      <p:childTnLst>
                        <p:par>
                          <p:cTn fill="hold" id="72">
                            <p:stCondLst>
                              <p:cond delay="0"/>
                            </p:stCondLst>
                            <p:childTnLst>
                              <p:par>
                                <p:cTn fill="hold" id="7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13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75"/>
                                        <p:tgtEl>
                                          <p:spTgt spid="385">
                                            <p:txEl>
                                              <p:pRg end="13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Line 1"/>
          <p:cNvSpPr/>
          <p:nvPr/>
        </p:nvSpPr>
        <p:spPr>
          <a:xfrm flipH="1">
            <a:off x="1447560" y="2286000"/>
            <a:ext cx="609840" cy="1143000"/>
          </a:xfrm>
          <a:prstGeom prst="line">
            <a:avLst/>
          </a:prstGeom>
          <a:ln w="57240">
            <a:solidFill>
              <a:srgbClr val="ffffff"/>
            </a:solidFill>
            <a:round/>
            <a:tailEnd len="med" type="triangle" w="med"/>
          </a:ln>
        </p:spPr>
      </p:sp>
      <p:sp>
        <p:nvSpPr>
          <p:cNvPr id="387" name="Line 2"/>
          <p:cNvSpPr/>
          <p:nvPr/>
        </p:nvSpPr>
        <p:spPr>
          <a:xfrm>
            <a:off x="4495680" y="2286000"/>
            <a:ext cx="0" cy="1143000"/>
          </a:xfrm>
          <a:prstGeom prst="line">
            <a:avLst/>
          </a:prstGeom>
          <a:ln w="57240">
            <a:solidFill>
              <a:srgbClr val="ffffff"/>
            </a:solidFill>
            <a:round/>
            <a:tailEnd len="med" type="triangle" w="med"/>
          </a:ln>
        </p:spPr>
      </p:sp>
      <p:sp>
        <p:nvSpPr>
          <p:cNvPr id="388" name="Line 3"/>
          <p:cNvSpPr/>
          <p:nvPr/>
        </p:nvSpPr>
        <p:spPr>
          <a:xfrm>
            <a:off x="6781680" y="2286000"/>
            <a:ext cx="609480" cy="1143000"/>
          </a:xfrm>
          <a:prstGeom prst="line">
            <a:avLst/>
          </a:prstGeom>
          <a:ln w="57240">
            <a:solidFill>
              <a:srgbClr val="ffffff"/>
            </a:solidFill>
            <a:round/>
            <a:tailEnd len="med" type="triangle" w="med"/>
          </a:ln>
        </p:spPr>
      </p:sp>
      <p:graphicFrame>
        <p:nvGraphicFramePr>
          <p:cNvPr id="389" name="Table 4"/>
          <p:cNvGraphicFramePr/>
          <p:nvPr/>
        </p:nvGraphicFramePr>
        <p:xfrm>
          <a:off x="76320" y="3429000"/>
          <a:ext cx="2514240" cy="3200040"/>
        </p:xfrm>
        <a:graphic>
          <a:graphicData uri="http://schemas.openxmlformats.org/drawingml/2006/table">
            <a:tbl>
              <a:tblPr/>
              <a:tblGrid>
                <a:gridCol w="2514240"/>
              </a:tblGrid>
              <a:tr h="3278520">
                <a:tc>
                  <a:txBody>
                    <a:bodyPr wrap="none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i="1" lang="ru-RU" sz="2800">
                          <a:solidFill>
                            <a:srgbClr val="ff7eb7"/>
                          </a:solidFill>
                          <a:latin typeface="Garamond"/>
                        </a:rPr>
                        <a:t>Воздух</a:t>
                      </a:r>
                      <a:endParaRPr/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400">
                          <a:solidFill>
                            <a:srgbClr val="ffffff"/>
                          </a:solidFill>
                          <a:latin typeface="Garamond"/>
                        </a:rPr>
                        <a:t>Вредные вещества в отработанных газах, твердые частицы поднимаемые с пылью колесами автомашин 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90" name="Table 5"/>
          <p:cNvGraphicFramePr/>
          <p:nvPr/>
        </p:nvGraphicFramePr>
        <p:xfrm>
          <a:off x="2971800" y="3429000"/>
          <a:ext cx="3200040" cy="3276360"/>
        </p:xfrm>
        <a:graphic>
          <a:graphicData uri="http://schemas.openxmlformats.org/drawingml/2006/table">
            <a:tbl>
              <a:tblPr/>
              <a:tblGrid>
                <a:gridCol w="3200040"/>
              </a:tblGrid>
              <a:tr h="3276360">
                <a:tc>
                  <a:txBody>
                    <a:bodyPr wrap="none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i="1" lang="ru-RU" sz="2800">
                          <a:solidFill>
                            <a:srgbClr val="ff7eb7"/>
                          </a:solidFill>
                          <a:latin typeface="Garamond"/>
                        </a:rPr>
                        <a:t>Почва </a:t>
                      </a:r>
                      <a:endParaRPr/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400">
                          <a:solidFill>
                            <a:srgbClr val="ffffff"/>
                          </a:solidFill>
                          <a:latin typeface="Garamond"/>
                        </a:rPr>
                        <a:t>Отходы, загрязненные нефтепродуктами, сажевые частицы, образовавшиеся при стирании автошин на дорогах 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91" name="Table 6"/>
          <p:cNvGraphicFramePr/>
          <p:nvPr/>
        </p:nvGraphicFramePr>
        <p:xfrm>
          <a:off x="6324480" y="3429000"/>
          <a:ext cx="2742840" cy="3352320"/>
        </p:xfrm>
        <a:graphic>
          <a:graphicData uri="http://schemas.openxmlformats.org/drawingml/2006/table">
            <a:tbl>
              <a:tblPr/>
              <a:tblGrid>
                <a:gridCol w="2742840"/>
              </a:tblGrid>
              <a:tr h="3352320">
                <a:tc>
                  <a:txBody>
                    <a:bodyPr wrap="none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i="1" lang="ru-RU" sz="2800">
                          <a:solidFill>
                            <a:srgbClr val="ff7eb7"/>
                          </a:solidFill>
                          <a:latin typeface="Garamond"/>
                        </a:rPr>
                        <a:t>Вода </a:t>
                      </a:r>
                      <a:endParaRPr/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400">
                          <a:solidFill>
                            <a:srgbClr val="ffffff"/>
                          </a:solidFill>
                          <a:latin typeface="Garamond"/>
                        </a:rPr>
                        <a:t>Стоки с автомоек, гаражей, стоянок, АЗС, автодорог. Хлориды, используемые для борьбы с гололедом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descr="" id="392" name="Picture 38"/>
          <p:cNvPicPr/>
          <p:nvPr/>
        </p:nvPicPr>
        <p:blipFill>
          <a:blip r:embed="rId1"/>
          <a:stretch>
            <a:fillRect/>
          </a:stretch>
        </p:blipFill>
        <p:spPr>
          <a:xfrm>
            <a:off x="685800" y="0"/>
            <a:ext cx="8000640" cy="2268000"/>
          </a:xfrm>
          <a:prstGeom prst="rect">
            <a:avLst/>
          </a:prstGeom>
        </p:spPr>
      </p:pic>
    </p:spTree>
  </p:cSld>
  <p:transition>
    <p:wheel spokes="8"/>
  </p:transition>
  <p:timing>
    <p:tnLst>
      <p:par>
        <p:cTn dur="indefinite" id="76" nodeType="tmRoot" restart="never">
          <p:childTnLst>
            <p:seq>
              <p:cTn dur="indefinite" id="77" nodeType="mainSeq">
                <p:childTnLst>
                  <p:par>
                    <p:cTn fill="hold" id="78">
                      <p:stCondLst>
                        <p:cond delay="indefinite"/>
                      </p:stCondLst>
                      <p:childTnLst>
                        <p:par>
                          <p:cTn fill="hold" id="79">
                            <p:stCondLst>
                              <p:cond delay="0"/>
                            </p:stCondLst>
                            <p:childTnLst>
                              <p:par>
                                <p:cTn fill="hold" id="8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dur="500" fill="freeze" id="82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3">
                      <p:stCondLst>
                        <p:cond delay="indefinite"/>
                      </p:stCondLst>
                      <p:childTnLst>
                        <p:par>
                          <p:cTn fill="hold" id="84">
                            <p:stCondLst>
                              <p:cond delay="0"/>
                            </p:stCondLst>
                            <p:childTnLst>
                              <p:par>
                                <p:cTn fill="hold" id="85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87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88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9">
                      <p:stCondLst>
                        <p:cond delay="indefinite"/>
                      </p:stCondLst>
                      <p:childTnLst>
                        <p:par>
                          <p:cTn fill="hold" id="90">
                            <p:stCondLst>
                              <p:cond delay="0"/>
                            </p:stCondLst>
                            <p:childTnLst>
                              <p:par>
                                <p:cTn fill="hold" id="91" nodeType="clickEffect" presetClass="entr" presetID="3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000" fill="hold" id="93"/>
                                        <p:tgtEl>
                                          <p:spTgt spid="3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94"/>
                                        <p:tgtEl>
                                          <p:spTgt spid="3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95"/>
                                        <p:tgtEl>
                                          <p:spTgt spid="3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96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7">
                      <p:stCondLst>
                        <p:cond delay="indefinite"/>
                      </p:stCondLst>
                      <p:childTnLst>
                        <p:par>
                          <p:cTn fill="hold" id="98">
                            <p:stCondLst>
                              <p:cond delay="0"/>
                            </p:stCondLst>
                            <p:childTnLst>
                              <p:par>
                                <p:cTn fill="hold" id="9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101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02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3">
                      <p:stCondLst>
                        <p:cond delay="indefinite"/>
                      </p:stCondLst>
                      <p:childTnLst>
                        <p:par>
                          <p:cTn fill="hold" id="104">
                            <p:stCondLst>
                              <p:cond delay="0"/>
                            </p:stCondLst>
                            <p:childTnLst>
                              <p:par>
                                <p:cTn fill="hold" id="105" nodeType="clickEffect" presetClass="entr" presetID="3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000" fill="hold" id="107"/>
                                        <p:tgtEl>
                                          <p:spTgt spid="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08"/>
                                        <p:tgtEl>
                                          <p:spTgt spid="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09"/>
                                        <p:tgtEl>
                                          <p:spTgt spid="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11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1">
                      <p:stCondLst>
                        <p:cond delay="indefinite"/>
                      </p:stCondLst>
                      <p:childTnLst>
                        <p:par>
                          <p:cTn fill="hold" id="112">
                            <p:stCondLst>
                              <p:cond delay="0"/>
                            </p:stCondLst>
                            <p:childTnLst>
                              <p:par>
                                <p:cTn fill="hold" id="113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115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16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7">
                      <p:stCondLst>
                        <p:cond delay="indefinite"/>
                      </p:stCondLst>
                      <p:childTnLst>
                        <p:par>
                          <p:cTn fill="hold" id="118">
                            <p:stCondLst>
                              <p:cond delay="0"/>
                            </p:stCondLst>
                            <p:childTnLst>
                              <p:par>
                                <p:cTn fill="hold" id="119" nodeType="clickEffect" presetClass="entr" presetID="3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000" fill="hold" id="121"/>
                                        <p:tgtEl>
                                          <p:spTgt spid="3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22"/>
                                        <p:tgtEl>
                                          <p:spTgt spid="3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23"/>
                                        <p:tgtEl>
                                          <p:spTgt spid="3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124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9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916280"/>
            <a:ext cx="9143640" cy="4635000"/>
          </a:xfrm>
          <a:prstGeom prst="rect">
            <a:avLst/>
          </a:prstGeom>
        </p:spPr>
      </p:pic>
      <p:sp>
        <p:nvSpPr>
          <p:cNvPr id="394" name="CustomShape 1"/>
          <p:cNvSpPr/>
          <p:nvPr/>
        </p:nvSpPr>
        <p:spPr>
          <a:xfrm>
            <a:off x="0" y="0"/>
            <a:ext cx="9143640" cy="1187640"/>
          </a:xfrm>
          <a:prstGeom prst="rect">
            <a:avLst/>
          </a:prstGeom>
          <a:solidFill>
            <a:srgbClr val="009dd9"/>
          </a:solidFill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Arial"/>
              </a:rPr>
              <a:t>Топки тепловых электростанций, двигатели внутреннего сгорания автомобилей, самолетов и других машин выбрасывают в атмосферу вредные для человека, животных и растений вещества, которые попадают в атмосферу, а из нее — в различные части ландшафта</a:t>
            </a:r>
            <a:endParaRPr/>
          </a:p>
        </p:txBody>
      </p:sp>
    </p:spTree>
  </p:cSld>
  <p:transition>
    <p:wheel spokes="8"/>
  </p:transition>
  <p:timing>
    <p:tnLst>
      <p:par>
        <p:cTn dur="indefinite" id="125" nodeType="tmRoot" restart="never">
          <p:childTnLst>
            <p:seq>
              <p:cTn dur="indefinite" id="126" nodeType="mainSeq">
                <p:childTnLst>
                  <p:par>
                    <p:cTn fill="hold" id="127">
                      <p:stCondLst>
                        <p:cond delay="indefinite"/>
                      </p:stCondLst>
                      <p:childTnLst>
                        <p:par>
                          <p:cTn fill="hold" id="128">
                            <p:stCondLst>
                              <p:cond delay="0"/>
                            </p:stCondLst>
                            <p:childTnLst>
                              <p:par>
                                <p:cTn fill="hold" id="129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dur="500" fill="freeze" id="131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2" nodeType="with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dur="500" fill="freeze" id="134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95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643280" y="3429000"/>
            <a:ext cx="4320720" cy="3239640"/>
          </a:xfrm>
          <a:prstGeom prst="rect">
            <a:avLst/>
          </a:prstGeom>
        </p:spPr>
      </p:pic>
      <p:pic>
        <p:nvPicPr>
          <p:cNvPr descr="" id="396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50920" y="3429000"/>
            <a:ext cx="4249440" cy="3239640"/>
          </a:xfrm>
          <a:prstGeom prst="rect">
            <a:avLst/>
          </a:prstGeom>
        </p:spPr>
      </p:pic>
      <p:pic>
        <p:nvPicPr>
          <p:cNvPr descr="" id="397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95280" y="189000"/>
            <a:ext cx="2715840" cy="3095280"/>
          </a:xfrm>
          <a:prstGeom prst="rect">
            <a:avLst/>
          </a:prstGeom>
        </p:spPr>
      </p:pic>
      <p:sp>
        <p:nvSpPr>
          <p:cNvPr id="398" name="CustomShape 1"/>
          <p:cNvSpPr/>
          <p:nvPr/>
        </p:nvSpPr>
        <p:spPr>
          <a:xfrm>
            <a:off x="3276720" y="189000"/>
            <a:ext cx="5866920" cy="309528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i="1" lang="ru-RU" sz="2000">
                <a:solidFill>
                  <a:srgbClr val="333333"/>
                </a:solidFill>
                <a:latin typeface="Arial"/>
              </a:rPr>
              <a:t>  </a:t>
            </a:r>
            <a:r>
              <a:rPr lang="ru-RU" sz="2000">
                <a:solidFill>
                  <a:srgbClr val="333333"/>
                </a:solidFill>
                <a:latin typeface="Arial"/>
              </a:rPr>
              <a:t>Особую опасность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в увеличении вредных выбросов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в атмосферу представляют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двигатели внутреннего сгорания,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  </a:t>
            </a:r>
            <a:r>
              <a:rPr lang="ru-RU" sz="2000">
                <a:solidFill>
                  <a:srgbClr val="333333"/>
                </a:solidFill>
                <a:latin typeface="Arial"/>
              </a:rPr>
              <a:t>установленные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на автомобилях,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solidFill>
                  <a:srgbClr val="333333"/>
                </a:solidFill>
                <a:latin typeface="Arial"/>
              </a:rPr>
              <a:t>самолетах, ракетах</a:t>
            </a:r>
            <a:endParaRPr/>
          </a:p>
        </p:txBody>
      </p:sp>
    </p:spTree>
  </p:cSld>
  <p:transition>
    <p:wheel spokes="8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28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4100">
                <a:latin typeface="Lucida Sans"/>
              </a:rPr>
              <a:t>Температура и тепловое движение молекул</a:t>
            </a:r>
            <a:endParaRPr/>
          </a:p>
        </p:txBody>
      </p:sp>
      <p:pic>
        <p:nvPicPr>
          <p:cNvPr descr="" id="276" name="Анимация_Модель теплового движения.mpg"/>
          <p:cNvPicPr/>
          <p:nvPr/>
        </p:nvPicPr>
        <p:blipFill>
          <a:blip r:embed="rId1"/>
          <a:stretch>
            <a:fillRect/>
          </a:stretch>
        </p:blipFill>
        <p:spPr>
          <a:xfrm>
            <a:off x="2514600" y="1752480"/>
            <a:ext cx="3047760" cy="2285640"/>
          </a:xfrm>
          <a:prstGeom prst="rect">
            <a:avLst/>
          </a:prstGeom>
        </p:spPr>
      </p:pic>
      <p:sp>
        <p:nvSpPr>
          <p:cNvPr id="277" name="TextShape 2"/>
          <p:cNvSpPr txBox="1"/>
          <p:nvPr/>
        </p:nvSpPr>
        <p:spPr>
          <a:xfrm>
            <a:off x="380880" y="4343400"/>
            <a:ext cx="8305560" cy="1782360"/>
          </a:xfrm>
          <a:prstGeom prst="rect">
            <a:avLst/>
          </a:prstGeom>
        </p:spPr>
        <p:txBody>
          <a:bodyPr anchor="b" bIns="45000" lIns="0" rIns="0" tIns="45000"/>
          <a:p>
            <a:pPr>
              <a:lnSpc>
                <a:spcPct val="100000"/>
              </a:lnSpc>
              <a:buSzPct val="25000"/>
              <a:buFont charset="2" typeface="Wingdings 2"/>
              <a:buChar char=""/>
            </a:pPr>
            <a:r>
              <a:rPr lang="ru-RU" sz="3200">
                <a:solidFill>
                  <a:srgbClr val="bcbcbc"/>
                </a:solidFill>
                <a:latin typeface="Book Antiqua"/>
              </a:rPr>
              <a:t>При нагревании молекулы внутри тела начинают двигаться быстрее. Расстояния между ними увеличиваются.</a:t>
            </a:r>
            <a:endParaRPr/>
          </a:p>
        </p:txBody>
      </p:sp>
    </p:spTree>
  </p:cSld>
  <p:transition>
    <p:wheel spokes="8"/>
  </p:transition>
  <p:timing>
    <p:tnLst>
      <p:par>
        <p:cTn dur="indefinite" id="3" nodeType="tmRoot" restart="never">
          <p:childTnLst>
            <p:seq>
              <p:cTn fill="hold" id="4" nodeType="interactiveSeq" restart="whenNotActive">
                <p:childTnLst>
                  <p:par>
                    <p:cTn fill="hold" id="5">
                      <p:stCondLst/>
                      <p:childTnLst>
                        <p:par>
                          <p:cTn fill="hold" id="6">
                            <p:stCondLst>
                              <p:cond delay="0"/>
                            </p:stCondLst>
                            <p:childTnLst>
                              <p:par>
                                <p:cTn fill="hold" id="7" nodeType="clickEffect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CustomShape 1"/>
          <p:cNvSpPr/>
          <p:nvPr/>
        </p:nvSpPr>
        <p:spPr>
          <a:xfrm>
            <a:off x="611280" y="322200"/>
            <a:ext cx="8246880" cy="11876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 sz="2400">
                <a:solidFill>
                  <a:srgbClr val="ffffff"/>
                </a:solidFill>
                <a:latin typeface="Arial"/>
              </a:rPr>
              <a:t> </a:t>
            </a:r>
            <a:r>
              <a:rPr b="1" lang="ru-RU" sz="2400">
                <a:solidFill>
                  <a:srgbClr val="ffffff"/>
                </a:solidFill>
                <a:latin typeface="Comic Sans MS"/>
              </a:rPr>
              <a:t>Тепловые электростанции вносят свой «вклад» в увеличение концентрации углекислого газа в атмосфере</a:t>
            </a:r>
            <a:r>
              <a:rPr b="1" lang="ru-RU" sz="2400">
                <a:solidFill>
                  <a:srgbClr val="ffffff"/>
                </a:solidFill>
                <a:latin typeface="comic"/>
              </a:rPr>
              <a:t>.</a:t>
            </a:r>
            <a:endParaRPr/>
          </a:p>
        </p:txBody>
      </p:sp>
      <p:sp>
        <p:nvSpPr>
          <p:cNvPr id="400" name="CustomShape 2"/>
          <p:cNvSpPr/>
          <p:nvPr/>
        </p:nvSpPr>
        <p:spPr>
          <a:xfrm>
            <a:off x="714240" y="5157720"/>
            <a:ext cx="7961040" cy="8218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400">
                <a:solidFill>
                  <a:srgbClr val="ffffff"/>
                </a:solidFill>
                <a:latin typeface="Arial"/>
              </a:rPr>
              <a:t>Концентрация углекислого газа в атмосфере северного полушария</a:t>
            </a:r>
            <a:endParaRPr/>
          </a:p>
        </p:txBody>
      </p:sp>
      <p:pic>
        <p:nvPicPr>
          <p:cNvPr descr="" id="401" name="Picture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60" y="1844640"/>
            <a:ext cx="8424360" cy="3312720"/>
          </a:xfrm>
          <a:prstGeom prst="rect">
            <a:avLst/>
          </a:prstGeom>
        </p:spPr>
      </p:pic>
    </p:spTree>
  </p:cSld>
  <p:transition>
    <p:wheel spokes="8"/>
  </p:transition>
  <p:timing>
    <p:tnLst>
      <p:par>
        <p:cTn dur="indefinite" id="135" nodeType="tmRoot" restart="never">
          <p:childTnLst>
            <p:seq>
              <p:cTn dur="indefinite" id="136" nodeType="mainSeq">
                <p:childTnLst>
                  <p:par>
                    <p:cTn fill="hold" id="137">
                      <p:stCondLst>
                        <p:cond delay="indefinite"/>
                      </p:stCondLst>
                      <p:childTnLst>
                        <p:par>
                          <p:cTn fill="hold" id="138">
                            <p:stCondLst>
                              <p:cond delay="0"/>
                            </p:stCondLst>
                            <p:childTnLst>
                              <p:par>
                                <p:cTn fill="hold" id="139" nodeType="clickEffect" presetClass="entr" presetID="2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1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4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44"/>
                                        <p:tgtEl>
                                          <p:spTgt spid="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4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1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9">
                      <p:stCondLst>
                        <p:cond delay="indefinite"/>
                      </p:stCondLst>
                      <p:childTnLst>
                        <p:par>
                          <p:cTn fill="hold" id="150">
                            <p:stCondLst>
                              <p:cond delay="0"/>
                            </p:stCondLst>
                            <p:childTnLst>
                              <p:par>
                                <p:cTn fill="hold" id="151" nodeType="clickEffect" presetClass="emph" presetID="10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repl">
                                        <p:cTn dur="2000" fill="hold" id="152"/>
                                        <p:tgtEl>
                                          <p:spTgt spid="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3">
                      <p:stCondLst>
                        <p:cond delay="indefinite"/>
                      </p:stCondLst>
                      <p:childTnLst>
                        <p:par>
                          <p:cTn fill="hold" id="154">
                            <p:stCondLst>
                              <p:cond delay="0"/>
                            </p:stCondLst>
                            <p:childTnLst>
                              <p:par>
                                <p:cTn fill="hold" id="155" nodeType="clickEffect" presetClass="entr" presetID="2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" fill="hold" id="1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5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60"/>
                                        <p:tgtEl>
                                          <p:spTgt spid="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" fill="hold" id="16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dur="1000" fill="freeze" id="1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5">
                      <p:stCondLst>
                        <p:cond delay="indefinite"/>
                      </p:stCondLst>
                      <p:childTnLst>
                        <p:par>
                          <p:cTn fill="hold" id="166">
                            <p:stCondLst>
                              <p:cond delay="0"/>
                            </p:stCondLst>
                            <p:childTnLst>
                              <p:par>
                                <p:cTn fill="hold" id="167" nodeType="clickEffect" presetClass="emph" presetID="10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repl">
                                        <p:cTn dur="2000" fill="hold" id="168"/>
                                        <p:tgtEl>
                                          <p:spTgt spid="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TextShape 1"/>
          <p:cNvSpPr txBox="1"/>
          <p:nvPr/>
        </p:nvSpPr>
        <p:spPr>
          <a:xfrm>
            <a:off x="457200" y="277920"/>
            <a:ext cx="8229240" cy="113940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2800">
                <a:latin typeface="Lucida Sans"/>
              </a:rPr>
              <a:t>               </a:t>
            </a:r>
            <a:r>
              <a:rPr b="1" lang="ru-RU" sz="3600">
                <a:latin typeface="Lucida Sans"/>
              </a:rPr>
              <a:t>Береги свою планету,</a:t>
            </a:r>
            <a:r>
              <a:rPr b="1" lang="ru-RU" sz="3600">
                <a:latin typeface="Lucida Sans"/>
              </a:rPr>
              <a:t>
</a:t>
            </a:r>
            <a:r>
              <a:rPr b="1" lang="ru-RU" sz="3600">
                <a:latin typeface="Lucida Sans"/>
              </a:rPr>
              <a:t>               Ведь другой на свете  нету!</a:t>
            </a:r>
            <a:endParaRPr/>
          </a:p>
        </p:txBody>
      </p:sp>
      <p:pic>
        <p:nvPicPr>
          <p:cNvPr descr="" id="403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79280" y="1600200"/>
            <a:ext cx="4032000" cy="2333160"/>
          </a:xfrm>
          <a:prstGeom prst="rect">
            <a:avLst/>
          </a:prstGeom>
        </p:spPr>
      </p:pic>
      <p:pic>
        <p:nvPicPr>
          <p:cNvPr descr="" id="404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648320" y="1638360"/>
            <a:ext cx="4038120" cy="2112480"/>
          </a:xfrm>
          <a:prstGeom prst="rect">
            <a:avLst/>
          </a:prstGeom>
        </p:spPr>
      </p:pic>
      <p:pic>
        <p:nvPicPr>
          <p:cNvPr descr="" id="405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79280" y="4149720"/>
            <a:ext cx="4032000" cy="2545920"/>
          </a:xfrm>
          <a:prstGeom prst="rect">
            <a:avLst/>
          </a:prstGeom>
        </p:spPr>
      </p:pic>
      <p:pic>
        <p:nvPicPr>
          <p:cNvPr descr="" id="406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4719240" y="3941640"/>
            <a:ext cx="3896280" cy="2188800"/>
          </a:xfrm>
          <a:prstGeom prst="rect">
            <a:avLst/>
          </a:prstGeom>
        </p:spPr>
      </p:pic>
      <p:pic>
        <p:nvPicPr>
          <p:cNvPr descr="" id="407" name="Picture 7"/>
          <p:cNvPicPr/>
          <p:nvPr/>
        </p:nvPicPr>
        <p:blipFill>
          <a:blip r:embed="rId5"/>
          <a:stretch>
            <a:fillRect/>
          </a:stretch>
        </p:blipFill>
        <p:spPr>
          <a:xfrm>
            <a:off x="2916360" y="3068640"/>
            <a:ext cx="3239640" cy="2881080"/>
          </a:xfrm>
          <a:prstGeom prst="rect">
            <a:avLst/>
          </a:prstGeom>
        </p:spPr>
      </p:pic>
    </p:spTree>
  </p:cSld>
  <p:transition>
    <p:wheel spokes="8"/>
  </p:transition>
  <p:timing>
    <p:tnLst>
      <p:par>
        <p:cTn dur="indefinite" id="169" nodeType="tmRoot" restart="never">
          <p:childTnLst>
            <p:seq>
              <p:cTn dur="indefinite" id="170" nodeType="mainSeq">
                <p:childTnLst>
                  <p:par>
                    <p:cTn fill="hold" id="171">
                      <p:stCondLst>
                        <p:cond delay="indefinite"/>
                      </p:stCondLst>
                      <p:childTnLst>
                        <p:par>
                          <p:cTn fill="hold" id="172">
                            <p:stCondLst>
                              <p:cond delay="0"/>
                            </p:stCondLst>
                            <p:childTnLst>
                              <p:par>
                                <p:cTn fill="hold" id="173" nodeType="withEffect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1000" fill="hold" id="175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1000" fill="hold" id="176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out">
                                      <p:cBhvr additive="repl">
                                        <p:cTn dur="1000" fill="freeze" id="177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78" name="Рисунок 1"/>
          <p:cNvPicPr/>
          <p:nvPr/>
        </p:nvPicPr>
        <p:blipFill>
          <a:blip r:embed="rId1"/>
          <a:stretch>
            <a:fillRect/>
          </a:stretch>
        </p:blipFill>
        <p:spPr>
          <a:xfrm>
            <a:off x="714240" y="2071800"/>
            <a:ext cx="2028600" cy="2418840"/>
          </a:xfrm>
          <a:prstGeom prst="rect">
            <a:avLst/>
          </a:prstGeom>
        </p:spPr>
      </p:pic>
      <p:sp>
        <p:nvSpPr>
          <p:cNvPr id="279" name="CustomShape 1"/>
          <p:cNvSpPr/>
          <p:nvPr/>
        </p:nvSpPr>
        <p:spPr>
          <a:xfrm>
            <a:off x="0" y="361080"/>
            <a:ext cx="3285720" cy="9453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000080"/>
                </a:solidFill>
                <a:latin typeface="Arial CYR"/>
                <a:ea typeface="Times New Roman"/>
              </a:rPr>
              <a:t>Георг Вильгельм Рихман</a:t>
            </a:r>
            <a:endParaRPr/>
          </a:p>
        </p:txBody>
      </p:sp>
      <p:sp>
        <p:nvSpPr>
          <p:cNvPr id="280" name="CustomShape 2"/>
          <p:cNvSpPr/>
          <p:nvPr/>
        </p:nvSpPr>
        <p:spPr>
          <a:xfrm>
            <a:off x="428760" y="4720680"/>
            <a:ext cx="2499840" cy="115776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Во все века жила, Затаена,</a:t>
            </a: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
</a:t>
            </a: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Надежда </a:t>
            </a:r>
            <a:r>
              <a:rPr b="1" i="1" lang="ru-RU" sz="1400">
                <a:solidFill>
                  <a:srgbClr val="000000"/>
                </a:solidFill>
                <a:latin typeface="Calibri"/>
                <a:ea typeface="Times New Roman"/>
              </a:rPr>
              <a:t>–</a:t>
            </a: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 вскрыть все таинства природы.</a:t>
            </a: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
</a:t>
            </a:r>
            <a:r>
              <a:rPr b="1" i="1" lang="ru-RU" sz="1400">
                <a:solidFill>
                  <a:srgbClr val="000000"/>
                </a:solidFill>
                <a:latin typeface="Arial CYR"/>
                <a:ea typeface="Times New Roman"/>
              </a:rPr>
              <a:t>В.Брюсов</a:t>
            </a:r>
            <a:endParaRPr/>
          </a:p>
        </p:txBody>
      </p:sp>
      <p:sp>
        <p:nvSpPr>
          <p:cNvPr id="281" name="CustomShape 3"/>
          <p:cNvSpPr/>
          <p:nvPr/>
        </p:nvSpPr>
        <p:spPr>
          <a:xfrm>
            <a:off x="3214800" y="285840"/>
            <a:ext cx="5571720" cy="71028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— </a:t>
            </a:r>
            <a:r>
              <a:rPr lang="ru-RU" sz="2000">
                <a:solidFill>
                  <a:srgbClr val="ffffff"/>
                </a:solidFill>
                <a:latin typeface="Book Antiqua"/>
              </a:rPr>
              <a:t>академик, физик; родился 11 июля 1711 года в Лифляндском  городе Пернове, который после поражения Карла XII под Полтавой вошел в состав Эстляндии. Отец еще до рождения сына умер от чумы. Мать вышла замуж вторично. Начальное и среднее образование юноша получил в Ревеле (ныне Таллинн), большом портовом городе на берегу Финского залива, где были гимназия и навигацкая школа.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С 1744 г., после отъезда Крафта в Германию, Георг Рихман остается единственным руководителем кафедры физики и физического кабинета Академии наук, который благодаря его стараниям и энергии стал в середине XVIII в. центром научно-исследовательской и учебной деятельности в России. В  этом году  Рихман представляет в академию труд «Размышления о количестве теплоты, которое должно получаться при смешивании жидкостей, имеющих определенные градусы теплоты». 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ffffff"/>
                </a:solidFill>
                <a:latin typeface="Book Antiqua"/>
              </a:rPr>
              <a:t> </a:t>
            </a:r>
            <a:endParaRPr/>
          </a:p>
        </p:txBody>
      </p:sp>
      <p:sp>
        <p:nvSpPr>
          <p:cNvPr id="282" name="CustomShape 4"/>
          <p:cNvSpPr/>
          <p:nvPr/>
        </p:nvSpPr>
        <p:spPr>
          <a:xfrm>
            <a:off x="142920" y="1285920"/>
            <a:ext cx="3071520" cy="6390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Book Antiqua"/>
              </a:rPr>
              <a:t>(11 июля 1711 г.  - 26 июля 1753 г.) российский физик.</a:t>
            </a:r>
            <a:endParaRPr/>
          </a:p>
        </p:txBody>
      </p:sp>
    </p:spTree>
  </p:cSld>
  <p:transition>
    <p:wheel spokes="8"/>
  </p:transition>
  <p:timing>
    <p:tnLst>
      <p:par>
        <p:cTn dur="indefinite" id="9" nodeType="tmRoot" restart="never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285840" y="714240"/>
            <a:ext cx="6429240" cy="6673320"/>
          </a:xfrm>
          <a:prstGeom prst="rect">
            <a:avLst/>
          </a:prstGeom>
        </p:spPr>
        <p:txBody>
          <a:bodyPr bIns="45000" lIns="90000" rIns="90000" tIns="45000"/>
          <a:p>
            <a:pPr algn="just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К концу XVIII в. вещественная теория теплоты начала сталкиваться со все большими трудностями и к середине XIX в. потерпела полное и окончательное поражение. Большим числом разнообразных опытов было показано, что "тепловой жидкости" не существует. При трении можно получить любое количество теплоты: тем больше, чем более длительное время совершается операция трения. С другой стороны, при совершении работы паровыми машинами пар охлаждается и теплота исчезает.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В середине XIX в. была доказана связь между механической работой и количеством теплоты. Подобно работе количество теплоты оказалось мерой изменения энергии. Нагревание тела связано не с увеличением в нем количества особой невесомой "жидкости", а с увеличением его энергии. Принцип теплорода был заменен гораздо более глубоким законом сохранения энергии. Было установлено, что теплота представляет собой форму энергии.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Значительный вклад в развитие теорий тепловых явлений и свойств макросистем внесли немецкий физик Р. Клаузиус (1822—1888), английский физик-теоретик Дж. Максвелл, австрийский физик Л. Больцман (1844—1906) и другие ученые.</a:t>
            </a:r>
            <a:endParaRPr/>
          </a:p>
        </p:txBody>
      </p:sp>
      <p:pic>
        <p:nvPicPr>
          <p:cNvPr descr="" id="284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7215120" y="214200"/>
            <a:ext cx="1356840" cy="1575720"/>
          </a:xfrm>
          <a:prstGeom prst="rect">
            <a:avLst/>
          </a:prstGeom>
        </p:spPr>
      </p:pic>
      <p:pic>
        <p:nvPicPr>
          <p:cNvPr descr="" id="28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7358040" y="2357280"/>
            <a:ext cx="1213920" cy="1665000"/>
          </a:xfrm>
          <a:prstGeom prst="rect">
            <a:avLst/>
          </a:prstGeom>
        </p:spPr>
      </p:pic>
      <p:pic>
        <p:nvPicPr>
          <p:cNvPr descr="" id="286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7429680" y="4572000"/>
            <a:ext cx="1213920" cy="1645920"/>
          </a:xfrm>
          <a:prstGeom prst="rect">
            <a:avLst/>
          </a:prstGeom>
        </p:spPr>
      </p:pic>
      <p:sp>
        <p:nvSpPr>
          <p:cNvPr id="287" name="CustomShape 2"/>
          <p:cNvSpPr/>
          <p:nvPr/>
        </p:nvSpPr>
        <p:spPr>
          <a:xfrm>
            <a:off x="7080480" y="1857240"/>
            <a:ext cx="1491840" cy="36468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Р. Клаузиус </a:t>
            </a:r>
            <a:endParaRPr/>
          </a:p>
        </p:txBody>
      </p:sp>
      <p:sp>
        <p:nvSpPr>
          <p:cNvPr id="288" name="CustomShape 3"/>
          <p:cNvSpPr/>
          <p:nvPr/>
        </p:nvSpPr>
        <p:spPr>
          <a:xfrm>
            <a:off x="7159320" y="4071960"/>
            <a:ext cx="1743120" cy="36468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Дж. Максвелл </a:t>
            </a:r>
            <a:endParaRPr/>
          </a:p>
        </p:txBody>
      </p:sp>
      <p:sp>
        <p:nvSpPr>
          <p:cNvPr id="289" name="CustomShape 4"/>
          <p:cNvSpPr/>
          <p:nvPr/>
        </p:nvSpPr>
        <p:spPr>
          <a:xfrm>
            <a:off x="7286760" y="6286680"/>
            <a:ext cx="1417320" cy="6382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Л. Больцман</a:t>
            </a:r>
            <a:endParaRPr/>
          </a:p>
        </p:txBody>
      </p:sp>
      <p:sp>
        <p:nvSpPr>
          <p:cNvPr id="290" name="CustomShape 5"/>
          <p:cNvSpPr/>
          <p:nvPr/>
        </p:nvSpPr>
        <p:spPr>
          <a:xfrm>
            <a:off x="1000080" y="216000"/>
            <a:ext cx="5143320" cy="51876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143d55"/>
                </a:solidFill>
                <a:latin typeface="Book Antiqua"/>
                <a:ea typeface="Times New Roman"/>
              </a:rPr>
              <a:t>ТЕОРИЯ ТЕПЛОРОДА</a:t>
            </a:r>
            <a:endParaRPr/>
          </a:p>
        </p:txBody>
      </p:sp>
    </p:spTree>
  </p:cSld>
  <p:transition>
    <p:wheel spokes="8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 bIns="45000" lIns="90000" rIns="90000" tIns="45000"/>
          <a:p>
            <a:pPr algn="ctr">
              <a:lnSpc>
                <a:spcPct val="100000"/>
              </a:lnSpc>
            </a:pPr>
            <a:r>
              <a:rPr b="1" lang="ru-RU" sz="3200">
                <a:latin typeface="Lucida Sans"/>
              </a:rPr>
              <a:t>ЛОМОНОСОВ Михаил Васильевич</a:t>
            </a:r>
            <a:r>
              <a:rPr b="1" lang="ru-RU" sz="3200">
                <a:latin typeface="Lucida Sans"/>
              </a:rPr>
              <a:t>
</a:t>
            </a:r>
            <a:r>
              <a:rPr b="1" lang="ru-RU" sz="3200">
                <a:latin typeface="Lucida Sans"/>
              </a:rPr>
              <a:t>(19.XI.1711 - 15.IV.1765)</a:t>
            </a:r>
            <a:r>
              <a:rPr b="1" lang="ru-RU" sz="3200">
                <a:latin typeface="Lucida Sans"/>
              </a:rPr>
              <a:t>
</a:t>
            </a:r>
            <a:endParaRPr/>
          </a:p>
        </p:txBody>
      </p:sp>
      <p:pic>
        <p:nvPicPr>
          <p:cNvPr descr="" id="292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6000840" y="2786040"/>
            <a:ext cx="2666520" cy="3018960"/>
          </a:xfrm>
          <a:prstGeom prst="rect">
            <a:avLst/>
          </a:prstGeom>
        </p:spPr>
      </p:pic>
      <p:sp>
        <p:nvSpPr>
          <p:cNvPr id="293" name="CustomShape 2"/>
          <p:cNvSpPr/>
          <p:nvPr/>
        </p:nvSpPr>
        <p:spPr>
          <a:xfrm>
            <a:off x="714240" y="1291320"/>
            <a:ext cx="7500600" cy="106560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lang="ru-RU" sz="1600">
                <a:solidFill>
                  <a:srgbClr val="333333"/>
                </a:solidFill>
                <a:latin typeface="Arial"/>
                <a:ea typeface="Times New Roman"/>
              </a:rPr>
              <a:t>— </a:t>
            </a:r>
            <a:r>
              <a:rPr lang="ru-RU" sz="1600">
                <a:solidFill>
                  <a:srgbClr val="333333"/>
                </a:solidFill>
                <a:latin typeface="Arial"/>
                <a:ea typeface="Times New Roman"/>
              </a:rPr>
              <a:t>ученый и писатель, действительный член Российской Академии Наук, профессор химии С. — Петербургского университета; родился в дер. Денисовке, Архангельской губ., 8 ноября 1711 г., скончался в С. — Петербурге 4 апреля 1765 года.</a:t>
            </a:r>
            <a:endParaRPr/>
          </a:p>
        </p:txBody>
      </p:sp>
      <p:sp>
        <p:nvSpPr>
          <p:cNvPr id="294" name="CustomShape 3"/>
          <p:cNvSpPr/>
          <p:nvPr/>
        </p:nvSpPr>
        <p:spPr>
          <a:xfrm>
            <a:off x="428760" y="2500200"/>
            <a:ext cx="5357520" cy="33822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i="1" lang="ru-RU">
                <a:solidFill>
                  <a:srgbClr val="ffffff"/>
                </a:solidFill>
                <a:latin typeface="Book Antiqua"/>
              </a:rPr>
              <a:t>Одним из наиболее выдающихся естественнонаучных достижений Ломоносова является его молекулярно-кинетическая теория тепла.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
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В середине XVIII века в европейской науке господствовала теория теплорода, впервые выдвинутая Робертом Бойлем. В основе этой теории лежало представление о некой огненной (или, как вариант, холодообразующей) материи, посредством которой распространяется и передается тепло, а также огонь.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
</a:t>
            </a:r>
            <a:endParaRPr/>
          </a:p>
        </p:txBody>
      </p:sp>
      <p:sp>
        <p:nvSpPr>
          <p:cNvPr id="295" name="CustomShape 4"/>
          <p:cNvSpPr/>
          <p:nvPr/>
        </p:nvSpPr>
        <p:spPr>
          <a:xfrm>
            <a:off x="428760" y="5643720"/>
            <a:ext cx="5285880" cy="14619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i="1" lang="ru-RU">
                <a:solidFill>
                  <a:srgbClr val="ffffff"/>
                </a:solidFill>
                <a:latin typeface="Book Antiqua"/>
              </a:rPr>
              <a:t>Основной заслугой кинетической теории тепла Ломоносова является придание понятию движения более глубокой физической значимости.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
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
</a:t>
            </a:r>
            <a:endParaRPr/>
          </a:p>
        </p:txBody>
      </p:sp>
    </p:spTree>
  </p:cSld>
  <p:transition>
    <p:wheel spokes="8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357120" y="214200"/>
            <a:ext cx="4000320" cy="17362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ffffff"/>
                </a:solidFill>
                <a:latin typeface="Book Antiqua"/>
              </a:rPr>
              <a:t> </a:t>
            </a:r>
            <a:r>
              <a:rPr b="1" lang="ru-RU">
                <a:solidFill>
                  <a:srgbClr val="ffffff"/>
                </a:solidFill>
                <a:latin typeface="Book Antiqua"/>
              </a:rPr>
              <a:t>РУМФОРД (ТОМПСОН) Бенджамин (Rumford, Thompson Benjamin) (26.III.1753 – 21.VIII.1814)</a:t>
            </a:r>
            <a:r>
              <a:rPr lang="ru-RU">
                <a:solidFill>
                  <a:srgbClr val="ffffff"/>
                </a:solidFill>
                <a:latin typeface="Book Antiqua"/>
              </a:rPr>
              <a:t> - английский физик, член Лондонского королевского об-ва (1779). Р. в Уоберне (США). </a:t>
            </a:r>
            <a:endParaRPr/>
          </a:p>
        </p:txBody>
      </p:sp>
      <p:pic>
        <p:nvPicPr>
          <p:cNvPr descr="" id="297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928800" y="2357280"/>
            <a:ext cx="2714400" cy="3214440"/>
          </a:xfrm>
          <a:prstGeom prst="rect">
            <a:avLst/>
          </a:prstGeom>
        </p:spPr>
      </p:pic>
      <p:sp>
        <p:nvSpPr>
          <p:cNvPr id="298" name="CustomShape 2"/>
          <p:cNvSpPr/>
          <p:nvPr/>
        </p:nvSpPr>
        <p:spPr>
          <a:xfrm>
            <a:off x="4572000" y="500040"/>
            <a:ext cx="4571640" cy="63990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Работы посвящены теплоте, оптике, исследованию теплового излучения. Осуществил (1798) ряд опытов, устанавливающих зависимость между трением и теплотой, выделяемой при сверлении пушечных стволов. Исходя из проведенных экспериментов, сделал вывод, что теплота является особым видом движения — движением частиц вещества Это положило начало исследованиям, которые в середине XIX в привели к замене теории теплорода кинетической теорией теплоты Открыл конвекцию газов и жидкостей. Определял излучательную способность тел. Независимо от Дж. </a:t>
            </a:r>
            <a:r>
              <a:rPr i="1" lang="ru-RU">
                <a:solidFill>
                  <a:srgbClr val="ffffff"/>
                </a:solidFill>
                <a:latin typeface="Book Antiqua"/>
              </a:rPr>
              <a:t>Лесли </a:t>
            </a:r>
            <a:r>
              <a:rPr lang="ru-RU">
                <a:solidFill>
                  <a:srgbClr val="ffffff"/>
                </a:solidFill>
                <a:latin typeface="Book Antiqua"/>
              </a:rPr>
              <a:t>нашел, что чем лучше поверхность отражает тепловые лучи, тем меньше она излучает тепла. Изучал теплопроводность различных тел, в частности жидкостей, считал, что жидкости являются непроводниками тепла.</a:t>
            </a:r>
            <a:endParaRPr/>
          </a:p>
        </p:txBody>
      </p:sp>
    </p:spTree>
  </p:cSld>
  <p:transition>
    <p:wheel spokes="8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428760" y="294120"/>
            <a:ext cx="2785680" cy="179856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b="1" lang="ru-RU" sz="2800">
                <a:solidFill>
                  <a:srgbClr val="ffffff"/>
                </a:solidFill>
                <a:latin typeface="Calibri"/>
                <a:ea typeface="Times New Roman"/>
              </a:rPr>
              <a:t>Гемфри ДЭВИ (Davy H.) </a:t>
            </a:r>
            <a:endParaRPr/>
          </a:p>
          <a:p>
            <a:pPr algn="just">
              <a:lnSpc>
                <a:spcPct val="100000"/>
              </a:lnSpc>
            </a:pPr>
            <a:r>
              <a:rPr b="1" lang="ru-RU" sz="2800">
                <a:solidFill>
                  <a:srgbClr val="ffffff"/>
                </a:solidFill>
                <a:latin typeface="Calibri"/>
                <a:ea typeface="Times New Roman"/>
              </a:rPr>
              <a:t>(17.XII.1778 - 29.V.1829)</a:t>
            </a:r>
            <a:endParaRPr/>
          </a:p>
        </p:txBody>
      </p:sp>
      <p:pic>
        <p:nvPicPr>
          <p:cNvPr descr="" id="300" name="Рисунок 2"/>
          <p:cNvPicPr/>
          <p:nvPr/>
        </p:nvPicPr>
        <p:blipFill>
          <a:blip r:embed="rId1"/>
          <a:stretch>
            <a:fillRect/>
          </a:stretch>
        </p:blipFill>
        <p:spPr>
          <a:xfrm>
            <a:off x="642960" y="2786040"/>
            <a:ext cx="2285640" cy="2785680"/>
          </a:xfrm>
          <a:prstGeom prst="rect">
            <a:avLst/>
          </a:prstGeom>
        </p:spPr>
      </p:pic>
      <p:sp>
        <p:nvSpPr>
          <p:cNvPr id="301" name="CustomShape 2"/>
          <p:cNvSpPr/>
          <p:nvPr/>
        </p:nvSpPr>
        <p:spPr>
          <a:xfrm>
            <a:off x="3500280" y="285840"/>
            <a:ext cx="5143320" cy="2284920"/>
          </a:xfrm>
          <a:prstGeom prst="rect">
            <a:avLst/>
          </a:prstGeom>
        </p:spPr>
        <p:txBody>
          <a:bodyPr bIns="45000" lIns="90000" rIns="90000" tIns="45000"/>
          <a:p>
            <a:pPr algn="just">
              <a:lnSpc>
                <a:spcPct val="100000"/>
              </a:lnSpc>
            </a:pPr>
            <a:r>
              <a:rPr i="1" lang="ru-RU" sz="2400">
                <a:solidFill>
                  <a:srgbClr val="ffffff"/>
                </a:solidFill>
                <a:latin typeface="Book Antiqua"/>
              </a:rPr>
              <a:t>Родился в маленьком городке Пензансе на юго-западе Англии. Об этой местности есть старинная поговорка: "Южный ветер приносит туда ливни, а северный - возвращает их". </a:t>
            </a:r>
            <a:endParaRPr/>
          </a:p>
        </p:txBody>
      </p:sp>
      <p:sp>
        <p:nvSpPr>
          <p:cNvPr id="302" name="CustomShape 3"/>
          <p:cNvSpPr/>
          <p:nvPr/>
        </p:nvSpPr>
        <p:spPr>
          <a:xfrm>
            <a:off x="3571920" y="3014280"/>
            <a:ext cx="5143320" cy="301824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ffffff"/>
                </a:solidFill>
                <a:latin typeface="Calibri"/>
                <a:ea typeface="Times New Roman"/>
              </a:rPr>
              <a:t>Научные исследования в области физики посвящены выяснению природы электричества и теплоты.</a:t>
            </a:r>
            <a:r>
              <a:rPr lang="ru-RU" sz="2400">
                <a:solidFill>
                  <a:srgbClr val="ffffff"/>
                </a:solidFill>
                <a:latin typeface="Calibri"/>
                <a:ea typeface="Times New Roman"/>
              </a:rPr>
              <a:t>
</a:t>
            </a:r>
            <a:r>
              <a:rPr lang="ru-RU" sz="2400">
                <a:solidFill>
                  <a:srgbClr val="ffffff"/>
                </a:solidFill>
                <a:latin typeface="Calibri"/>
                <a:ea typeface="Times New Roman"/>
              </a:rPr>
              <a:t>На основании определения температуры воды, образующейся при трении кусков льда друг о друга, охарактеризовал (1812 г.) кинетическую природу теплоты</a:t>
            </a:r>
            <a:r>
              <a:rPr lang="ru-RU" sz="1000">
                <a:solidFill>
                  <a:srgbClr val="ffffff"/>
                </a:solidFill>
                <a:latin typeface="Calibri"/>
                <a:ea typeface="Times New Roman"/>
              </a:rPr>
              <a:t>.</a:t>
            </a:r>
            <a:endParaRPr/>
          </a:p>
        </p:txBody>
      </p:sp>
    </p:spTree>
  </p:cSld>
  <p:transition>
    <p:wheel spokes="8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03" name="Рисунок 1"/>
          <p:cNvPicPr/>
          <p:nvPr/>
        </p:nvPicPr>
        <p:blipFill>
          <a:blip r:embed="rId1"/>
          <a:stretch>
            <a:fillRect/>
          </a:stretch>
        </p:blipFill>
        <p:spPr>
          <a:xfrm>
            <a:off x="928800" y="2357280"/>
            <a:ext cx="2785680" cy="3357360"/>
          </a:xfrm>
          <a:prstGeom prst="rect">
            <a:avLst/>
          </a:prstGeom>
        </p:spPr>
      </p:pic>
      <p:sp>
        <p:nvSpPr>
          <p:cNvPr id="304" name="CustomShape 1"/>
          <p:cNvSpPr/>
          <p:nvPr/>
        </p:nvSpPr>
        <p:spPr>
          <a:xfrm>
            <a:off x="4357800" y="2071800"/>
            <a:ext cx="4357440" cy="201060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 </a:t>
            </a:r>
            <a:r>
              <a:rPr lang="ru-RU">
                <a:solidFill>
                  <a:srgbClr val="ffffff"/>
                </a:solidFill>
                <a:latin typeface="Book Antiqua"/>
              </a:rPr>
              <a:t>Выдающийся английский ученый, родился вблизи Манчестера в Англии в семье богатого владельца пивоваренного завода. Он получил домашнее образование. В течение трех лет его наставником был выдающийся химик Джон Дальтон</a:t>
            </a:r>
            <a:endParaRPr/>
          </a:p>
        </p:txBody>
      </p:sp>
      <p:sp>
        <p:nvSpPr>
          <p:cNvPr id="305" name="CustomShape 2"/>
          <p:cNvSpPr/>
          <p:nvPr/>
        </p:nvSpPr>
        <p:spPr>
          <a:xfrm>
            <a:off x="4357800" y="4214880"/>
            <a:ext cx="4571640" cy="20098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Book Antiqua"/>
              </a:rPr>
              <a:t>Джоуль внёс большой вклад в развитие термодинамики. В 1843 г. он занялся новой проблемой: доказательством существования количественного соотношения между «силами» разной природы, приводящими к выделению тепла</a:t>
            </a:r>
            <a:endParaRPr/>
          </a:p>
        </p:txBody>
      </p:sp>
      <p:sp>
        <p:nvSpPr>
          <p:cNvPr id="306" name="CustomShape 3"/>
          <p:cNvSpPr/>
          <p:nvPr/>
        </p:nvSpPr>
        <p:spPr>
          <a:xfrm>
            <a:off x="1285920" y="214200"/>
            <a:ext cx="5857560" cy="191808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ru-RU" sz="4000">
                <a:solidFill>
                  <a:srgbClr val="ffffff"/>
                </a:solidFill>
                <a:latin typeface="Book Antiqua"/>
              </a:rPr>
              <a:t>Джоуль Джеймс Прескотт ( 24.12.1818 — 11.10.1889</a:t>
            </a:r>
            <a:endParaRPr/>
          </a:p>
        </p:txBody>
      </p:sp>
    </p:spTree>
  </p:cSld>
  <p:transition>
    <p:wheel spokes="8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